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8" r:id="rId12"/>
    <p:sldId id="267" r:id="rId13"/>
    <p:sldId id="265" r:id="rId14"/>
  </p:sldIdLst>
  <p:sldSz cx="9144000" cy="6858000" type="screen4x3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622"/>
    <p:restoredTop sz="86435"/>
  </p:normalViewPr>
  <p:slideViewPr>
    <p:cSldViewPr>
      <p:cViewPr varScale="1">
        <p:scale>
          <a:sx n="227" d="100"/>
          <a:sy n="227" d="100"/>
        </p:scale>
        <p:origin x="1344" y="184"/>
      </p:cViewPr>
      <p:guideLst>
        <p:guide orient="horz" pos="2880"/>
        <p:guide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0" y="0"/>
                </a:moveTo>
                <a:lnTo>
                  <a:pt x="9144000" y="0"/>
                </a:lnTo>
                <a:lnTo>
                  <a:pt x="9144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2F7AA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0" y="6172200"/>
            <a:ext cx="9144000" cy="5486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2752089" y="1576069"/>
            <a:ext cx="3639820" cy="12458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0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904239" y="4160647"/>
            <a:ext cx="7335520" cy="11239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2F7AA3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789"/>
              </a:lnSpc>
            </a:pPr>
            <a:r>
              <a:rPr spc="-15" dirty="0"/>
              <a:t>Postgres</a:t>
            </a:r>
            <a:r>
              <a:rPr spc="-20" dirty="0"/>
              <a:t> </a:t>
            </a:r>
            <a:r>
              <a:rPr spc="-10" dirty="0"/>
              <a:t>Conference</a:t>
            </a:r>
            <a:r>
              <a:rPr spc="-20" dirty="0"/>
              <a:t> </a:t>
            </a:r>
            <a:r>
              <a:rPr spc="-5" dirty="0"/>
              <a:t>China</a:t>
            </a:r>
            <a:r>
              <a:rPr spc="-15" dirty="0"/>
              <a:t> </a:t>
            </a:r>
            <a:r>
              <a:rPr spc="-5" dirty="0"/>
              <a:t>2016</a:t>
            </a:r>
            <a:r>
              <a:rPr spc="-20" dirty="0"/>
              <a:t> </a:t>
            </a:r>
            <a:r>
              <a:rPr dirty="0">
                <a:latin typeface="SimSun"/>
                <a:cs typeface="SimSun"/>
              </a:rPr>
              <a:t>中国用户大</a:t>
            </a:r>
            <a:r>
              <a:rPr spc="-5" dirty="0">
                <a:latin typeface="SimSun"/>
                <a:cs typeface="SimSun"/>
              </a:rPr>
              <a:t>会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11/15/19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SimSun"/>
                <a:cs typeface="SimSu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000" b="0" i="0">
                <a:solidFill>
                  <a:schemeClr val="tx1"/>
                </a:solidFill>
                <a:latin typeface="SimSun"/>
                <a:cs typeface="SimSu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2F7AA3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789"/>
              </a:lnSpc>
            </a:pPr>
            <a:r>
              <a:rPr spc="-15" dirty="0"/>
              <a:t>Postgres</a:t>
            </a:r>
            <a:r>
              <a:rPr spc="-20" dirty="0"/>
              <a:t> </a:t>
            </a:r>
            <a:r>
              <a:rPr spc="-10" dirty="0"/>
              <a:t>Conference</a:t>
            </a:r>
            <a:r>
              <a:rPr spc="-20" dirty="0"/>
              <a:t> </a:t>
            </a:r>
            <a:r>
              <a:rPr spc="-5" dirty="0"/>
              <a:t>China</a:t>
            </a:r>
            <a:r>
              <a:rPr spc="-15" dirty="0"/>
              <a:t> </a:t>
            </a:r>
            <a:r>
              <a:rPr spc="-5" dirty="0"/>
              <a:t>2016</a:t>
            </a:r>
            <a:r>
              <a:rPr spc="-20" dirty="0"/>
              <a:t> </a:t>
            </a:r>
            <a:r>
              <a:rPr dirty="0">
                <a:latin typeface="SimSun"/>
                <a:cs typeface="SimSun"/>
              </a:rPr>
              <a:t>中国用户大</a:t>
            </a:r>
            <a:r>
              <a:rPr spc="-5" dirty="0">
                <a:latin typeface="SimSun"/>
                <a:cs typeface="SimSun"/>
              </a:rPr>
              <a:t>会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11/15/19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SimSun"/>
                <a:cs typeface="SimSu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2F7AA3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789"/>
              </a:lnSpc>
            </a:pPr>
            <a:r>
              <a:rPr spc="-15" dirty="0"/>
              <a:t>Postgres</a:t>
            </a:r>
            <a:r>
              <a:rPr spc="-20" dirty="0"/>
              <a:t> </a:t>
            </a:r>
            <a:r>
              <a:rPr spc="-10" dirty="0"/>
              <a:t>Conference</a:t>
            </a:r>
            <a:r>
              <a:rPr spc="-20" dirty="0"/>
              <a:t> </a:t>
            </a:r>
            <a:r>
              <a:rPr spc="-5" dirty="0"/>
              <a:t>China</a:t>
            </a:r>
            <a:r>
              <a:rPr spc="-15" dirty="0"/>
              <a:t> </a:t>
            </a:r>
            <a:r>
              <a:rPr spc="-5" dirty="0"/>
              <a:t>2016</a:t>
            </a:r>
            <a:r>
              <a:rPr spc="-20" dirty="0"/>
              <a:t> </a:t>
            </a:r>
            <a:r>
              <a:rPr dirty="0">
                <a:latin typeface="SimSun"/>
                <a:cs typeface="SimSun"/>
              </a:rPr>
              <a:t>中国用户大</a:t>
            </a:r>
            <a:r>
              <a:rPr spc="-5" dirty="0">
                <a:latin typeface="SimSun"/>
                <a:cs typeface="SimSun"/>
              </a:rPr>
              <a:t>会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11/15/19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SimSun"/>
                <a:cs typeface="SimSu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2F7AA3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789"/>
              </a:lnSpc>
            </a:pPr>
            <a:r>
              <a:rPr spc="-15" dirty="0"/>
              <a:t>Postgres</a:t>
            </a:r>
            <a:r>
              <a:rPr spc="-20" dirty="0"/>
              <a:t> </a:t>
            </a:r>
            <a:r>
              <a:rPr spc="-10" dirty="0"/>
              <a:t>Conference</a:t>
            </a:r>
            <a:r>
              <a:rPr spc="-20" dirty="0"/>
              <a:t> </a:t>
            </a:r>
            <a:r>
              <a:rPr spc="-5" dirty="0"/>
              <a:t>China</a:t>
            </a:r>
            <a:r>
              <a:rPr spc="-15" dirty="0"/>
              <a:t> </a:t>
            </a:r>
            <a:r>
              <a:rPr spc="-5" dirty="0"/>
              <a:t>2016</a:t>
            </a:r>
            <a:r>
              <a:rPr spc="-20" dirty="0"/>
              <a:t> </a:t>
            </a:r>
            <a:r>
              <a:rPr dirty="0">
                <a:latin typeface="SimSun"/>
                <a:cs typeface="SimSun"/>
              </a:rPr>
              <a:t>中国用户大</a:t>
            </a:r>
            <a:r>
              <a:rPr spc="-5" dirty="0">
                <a:latin typeface="SimSun"/>
                <a:cs typeface="SimSun"/>
              </a:rPr>
              <a:t>会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11/15/19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2F7AA3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789"/>
              </a:lnSpc>
            </a:pPr>
            <a:r>
              <a:rPr spc="-15" dirty="0"/>
              <a:t>Postgres</a:t>
            </a:r>
            <a:r>
              <a:rPr spc="-20" dirty="0"/>
              <a:t> </a:t>
            </a:r>
            <a:r>
              <a:rPr spc="-10" dirty="0"/>
              <a:t>Conference</a:t>
            </a:r>
            <a:r>
              <a:rPr spc="-20" dirty="0"/>
              <a:t> </a:t>
            </a:r>
            <a:r>
              <a:rPr spc="-5" dirty="0"/>
              <a:t>China</a:t>
            </a:r>
            <a:r>
              <a:rPr spc="-15" dirty="0"/>
              <a:t> </a:t>
            </a:r>
            <a:r>
              <a:rPr spc="-5" dirty="0"/>
              <a:t>2016</a:t>
            </a:r>
            <a:r>
              <a:rPr spc="-20" dirty="0"/>
              <a:t> </a:t>
            </a:r>
            <a:r>
              <a:rPr dirty="0">
                <a:latin typeface="SimSun"/>
                <a:cs typeface="SimSun"/>
              </a:rPr>
              <a:t>中国用户大</a:t>
            </a:r>
            <a:r>
              <a:rPr spc="-5" dirty="0">
                <a:latin typeface="SimSun"/>
                <a:cs typeface="SimSun"/>
              </a:rPr>
              <a:t>会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11/15/19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7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6242303"/>
            <a:ext cx="9144000" cy="160020"/>
          </a:xfrm>
          <a:custGeom>
            <a:avLst/>
            <a:gdLst/>
            <a:ahLst/>
            <a:cxnLst/>
            <a:rect l="l" t="t" r="r" b="b"/>
            <a:pathLst>
              <a:path w="9144000" h="160020">
                <a:moveTo>
                  <a:pt x="0" y="0"/>
                </a:moveTo>
                <a:lnTo>
                  <a:pt x="9144000" y="0"/>
                </a:lnTo>
                <a:lnTo>
                  <a:pt x="9144000" y="160020"/>
                </a:lnTo>
                <a:lnTo>
                  <a:pt x="0" y="160020"/>
                </a:lnTo>
                <a:lnTo>
                  <a:pt x="0" y="0"/>
                </a:lnTo>
                <a:close/>
              </a:path>
            </a:pathLst>
          </a:custGeom>
          <a:solidFill>
            <a:srgbClr val="3060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172212" y="6456661"/>
            <a:ext cx="309222" cy="30105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35940" y="465137"/>
            <a:ext cx="8072119" cy="6972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0" i="0">
                <a:solidFill>
                  <a:schemeClr val="tx1"/>
                </a:solidFill>
                <a:latin typeface="SimSun"/>
                <a:cs typeface="SimSu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45744" y="1573529"/>
            <a:ext cx="8652510" cy="42252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000" b="0" i="0">
                <a:solidFill>
                  <a:schemeClr val="tx1"/>
                </a:solidFill>
                <a:latin typeface="SimSun"/>
                <a:cs typeface="SimSu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535228" y="6481101"/>
            <a:ext cx="3942079" cy="2501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rgbClr val="2F7AA3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789"/>
              </a:lnSpc>
            </a:pPr>
            <a:r>
              <a:rPr spc="-15" dirty="0"/>
              <a:t>Postgres</a:t>
            </a:r>
            <a:r>
              <a:rPr spc="-20" dirty="0"/>
              <a:t> </a:t>
            </a:r>
            <a:r>
              <a:rPr spc="-10" dirty="0"/>
              <a:t>Conference</a:t>
            </a:r>
            <a:r>
              <a:rPr spc="-20" dirty="0"/>
              <a:t> </a:t>
            </a:r>
            <a:r>
              <a:rPr spc="-5" dirty="0"/>
              <a:t>China</a:t>
            </a:r>
            <a:r>
              <a:rPr spc="-15" dirty="0"/>
              <a:t> </a:t>
            </a:r>
            <a:r>
              <a:rPr spc="-5" dirty="0"/>
              <a:t>2016</a:t>
            </a:r>
            <a:r>
              <a:rPr spc="-20" dirty="0"/>
              <a:t> </a:t>
            </a:r>
            <a:r>
              <a:rPr dirty="0">
                <a:latin typeface="SimSun"/>
                <a:cs typeface="SimSun"/>
              </a:rPr>
              <a:t>中国用户大</a:t>
            </a:r>
            <a:r>
              <a:rPr spc="-5" dirty="0">
                <a:latin typeface="SimSun"/>
                <a:cs typeface="SimSun"/>
              </a:rPr>
              <a:t>会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11/15/19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7.png"/><Relationship Id="rId3" Type="http://schemas.openxmlformats.org/officeDocument/2006/relationships/image" Target="../media/image71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4" Type="http://schemas.openxmlformats.org/officeDocument/2006/relationships/image" Target="../media/image73.tiff"/><Relationship Id="rId5" Type="http://schemas.openxmlformats.org/officeDocument/2006/relationships/image" Target="../media/image74.tiff"/><Relationship Id="rId6" Type="http://schemas.openxmlformats.org/officeDocument/2006/relationships/image" Target="../media/image75.tiff"/><Relationship Id="rId7" Type="http://schemas.openxmlformats.org/officeDocument/2006/relationships/image" Target="../media/image76.tiff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4" Type="http://schemas.openxmlformats.org/officeDocument/2006/relationships/image" Target="../media/image78.png"/><Relationship Id="rId5" Type="http://schemas.openxmlformats.org/officeDocument/2006/relationships/image" Target="../media/image79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4" Type="http://schemas.openxmlformats.org/officeDocument/2006/relationships/image" Target="../media/image10.jpg"/><Relationship Id="rId5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/Relationships>
</file>

<file path=ppt/slides/_rels/slide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1.jpg"/><Relationship Id="rId12" Type="http://schemas.openxmlformats.org/officeDocument/2006/relationships/image" Target="../media/image22.jpg"/><Relationship Id="rId13" Type="http://schemas.openxmlformats.org/officeDocument/2006/relationships/image" Target="../media/image23.jpg"/><Relationship Id="rId14" Type="http://schemas.openxmlformats.org/officeDocument/2006/relationships/image" Target="../media/image24.jpg"/><Relationship Id="rId15" Type="http://schemas.openxmlformats.org/officeDocument/2006/relationships/image" Target="../media/image25.jpg"/><Relationship Id="rId16" Type="http://schemas.openxmlformats.org/officeDocument/2006/relationships/image" Target="../media/image26.jpg"/><Relationship Id="rId17" Type="http://schemas.openxmlformats.org/officeDocument/2006/relationships/image" Target="../media/image27.jpg"/><Relationship Id="rId18" Type="http://schemas.openxmlformats.org/officeDocument/2006/relationships/image" Target="../media/image28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jpg"/><Relationship Id="rId4" Type="http://schemas.openxmlformats.org/officeDocument/2006/relationships/image" Target="../media/image14.jpg"/><Relationship Id="rId5" Type="http://schemas.openxmlformats.org/officeDocument/2006/relationships/image" Target="../media/image15.jpg"/><Relationship Id="rId6" Type="http://schemas.openxmlformats.org/officeDocument/2006/relationships/image" Target="../media/image16.jpg"/><Relationship Id="rId7" Type="http://schemas.openxmlformats.org/officeDocument/2006/relationships/image" Target="../media/image17.jpg"/><Relationship Id="rId8" Type="http://schemas.openxmlformats.org/officeDocument/2006/relationships/image" Target="../media/image18.jpg"/><Relationship Id="rId9" Type="http://schemas.openxmlformats.org/officeDocument/2006/relationships/image" Target="../media/image19.jpg"/><Relationship Id="rId10" Type="http://schemas.openxmlformats.org/officeDocument/2006/relationships/image" Target="../media/image20.jpg"/></Relationships>
</file>

<file path=ppt/slides/_rels/slide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8.jpg"/><Relationship Id="rId12" Type="http://schemas.openxmlformats.org/officeDocument/2006/relationships/image" Target="../media/image39.jpg"/><Relationship Id="rId13" Type="http://schemas.openxmlformats.org/officeDocument/2006/relationships/image" Target="../media/image40.jpg"/><Relationship Id="rId14" Type="http://schemas.openxmlformats.org/officeDocument/2006/relationships/image" Target="../media/image41.jpg"/><Relationship Id="rId15" Type="http://schemas.openxmlformats.org/officeDocument/2006/relationships/image" Target="../media/image42.jpg"/><Relationship Id="rId16" Type="http://schemas.openxmlformats.org/officeDocument/2006/relationships/image" Target="../media/image43.jpg"/><Relationship Id="rId17" Type="http://schemas.openxmlformats.org/officeDocument/2006/relationships/image" Target="../media/image44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3" Type="http://schemas.openxmlformats.org/officeDocument/2006/relationships/image" Target="../media/image30.jpg"/><Relationship Id="rId4" Type="http://schemas.openxmlformats.org/officeDocument/2006/relationships/image" Target="../media/image31.jpg"/><Relationship Id="rId5" Type="http://schemas.openxmlformats.org/officeDocument/2006/relationships/image" Target="../media/image32.jpg"/><Relationship Id="rId6" Type="http://schemas.openxmlformats.org/officeDocument/2006/relationships/image" Target="../media/image33.jpg"/><Relationship Id="rId7" Type="http://schemas.openxmlformats.org/officeDocument/2006/relationships/image" Target="../media/image34.jpg"/><Relationship Id="rId8" Type="http://schemas.openxmlformats.org/officeDocument/2006/relationships/image" Target="../media/image35.jpg"/><Relationship Id="rId9" Type="http://schemas.openxmlformats.org/officeDocument/2006/relationships/image" Target="../media/image36.jpg"/><Relationship Id="rId10" Type="http://schemas.openxmlformats.org/officeDocument/2006/relationships/image" Target="../media/image37.jp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52.jpg"/><Relationship Id="rId20" Type="http://schemas.openxmlformats.org/officeDocument/2006/relationships/image" Target="../media/image63.jpg"/><Relationship Id="rId21" Type="http://schemas.openxmlformats.org/officeDocument/2006/relationships/image" Target="../media/image64.jpg"/><Relationship Id="rId22" Type="http://schemas.openxmlformats.org/officeDocument/2006/relationships/image" Target="../media/image65.jpg"/><Relationship Id="rId23" Type="http://schemas.openxmlformats.org/officeDocument/2006/relationships/image" Target="../media/image66.jpg"/><Relationship Id="rId10" Type="http://schemas.openxmlformats.org/officeDocument/2006/relationships/image" Target="../media/image53.jpg"/><Relationship Id="rId11" Type="http://schemas.openxmlformats.org/officeDocument/2006/relationships/image" Target="../media/image54.jpg"/><Relationship Id="rId12" Type="http://schemas.openxmlformats.org/officeDocument/2006/relationships/image" Target="../media/image55.jpg"/><Relationship Id="rId13" Type="http://schemas.openxmlformats.org/officeDocument/2006/relationships/image" Target="../media/image56.jpg"/><Relationship Id="rId14" Type="http://schemas.openxmlformats.org/officeDocument/2006/relationships/image" Target="../media/image57.jpg"/><Relationship Id="rId15" Type="http://schemas.openxmlformats.org/officeDocument/2006/relationships/image" Target="../media/image58.jpg"/><Relationship Id="rId16" Type="http://schemas.openxmlformats.org/officeDocument/2006/relationships/image" Target="../media/image59.jpg"/><Relationship Id="rId17" Type="http://schemas.openxmlformats.org/officeDocument/2006/relationships/image" Target="../media/image60.jpg"/><Relationship Id="rId18" Type="http://schemas.openxmlformats.org/officeDocument/2006/relationships/image" Target="../media/image61.jpg"/><Relationship Id="rId19" Type="http://schemas.openxmlformats.org/officeDocument/2006/relationships/image" Target="../media/image62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Relationship Id="rId3" Type="http://schemas.openxmlformats.org/officeDocument/2006/relationships/image" Target="../media/image46.jpg"/><Relationship Id="rId4" Type="http://schemas.openxmlformats.org/officeDocument/2006/relationships/image" Target="../media/image47.jpg"/><Relationship Id="rId5" Type="http://schemas.openxmlformats.org/officeDocument/2006/relationships/image" Target="../media/image48.jpg"/><Relationship Id="rId6" Type="http://schemas.openxmlformats.org/officeDocument/2006/relationships/image" Target="../media/image49.jpg"/><Relationship Id="rId7" Type="http://schemas.openxmlformats.org/officeDocument/2006/relationships/image" Target="../media/image50.jpg"/><Relationship Id="rId8" Type="http://schemas.openxmlformats.org/officeDocument/2006/relationships/image" Target="../media/image51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4" Type="http://schemas.openxmlformats.org/officeDocument/2006/relationships/image" Target="../media/image69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6870192" y="5978652"/>
            <a:ext cx="1987296" cy="8625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2080260"/>
            <a:ext cx="9144000" cy="1469390"/>
          </a:xfrm>
          <a:custGeom>
            <a:avLst/>
            <a:gdLst/>
            <a:ahLst/>
            <a:cxnLst/>
            <a:rect l="l" t="t" r="r" b="b"/>
            <a:pathLst>
              <a:path w="9144000" h="1469389">
                <a:moveTo>
                  <a:pt x="0" y="1469136"/>
                </a:moveTo>
                <a:lnTo>
                  <a:pt x="0" y="0"/>
                </a:lnTo>
                <a:lnTo>
                  <a:pt x="9144000" y="0"/>
                </a:lnTo>
                <a:lnTo>
                  <a:pt x="9144000" y="1469136"/>
                </a:lnTo>
                <a:lnTo>
                  <a:pt x="0" y="1469136"/>
                </a:lnTo>
                <a:close/>
              </a:path>
            </a:pathLst>
          </a:custGeom>
          <a:solidFill>
            <a:srgbClr val="FFFFFF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68300" y="2437130"/>
            <a:ext cx="8408035" cy="62901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000" spc="-5" dirty="0">
                <a:solidFill>
                  <a:srgbClr val="FFFFFF"/>
                </a:solidFill>
                <a:latin typeface="Arial"/>
                <a:cs typeface="Arial"/>
              </a:rPr>
              <a:t>PostgreSQL</a:t>
            </a:r>
            <a:r>
              <a:rPr sz="4000" dirty="0">
                <a:solidFill>
                  <a:srgbClr val="FFFFFF"/>
                </a:solidFill>
                <a:latin typeface="SimSun"/>
                <a:cs typeface="SimSun"/>
              </a:rPr>
              <a:t>和探探见证</a:t>
            </a:r>
            <a:r>
              <a:rPr sz="4000" spc="-5" dirty="0">
                <a:solidFill>
                  <a:srgbClr val="FFFFFF"/>
                </a:solidFill>
                <a:latin typeface="Arial"/>
                <a:cs typeface="Arial"/>
              </a:rPr>
              <a:t>4</a:t>
            </a:r>
            <a:r>
              <a:rPr lang="en-US" altLang="zh-CN" sz="4000" spc="-5" dirty="0">
                <a:solidFill>
                  <a:srgbClr val="FFFFFF"/>
                </a:solidFill>
                <a:latin typeface="Arial"/>
                <a:cs typeface="Arial"/>
              </a:rPr>
              <a:t>0</a:t>
            </a:r>
            <a:r>
              <a:rPr sz="4000" dirty="0">
                <a:solidFill>
                  <a:srgbClr val="FFFFFF"/>
                </a:solidFill>
                <a:latin typeface="SimSun"/>
                <a:cs typeface="SimSun"/>
              </a:rPr>
              <a:t>亿次心</a:t>
            </a:r>
            <a:r>
              <a:rPr sz="4000" spc="5" dirty="0">
                <a:solidFill>
                  <a:srgbClr val="FFFFFF"/>
                </a:solidFill>
                <a:latin typeface="SimSun"/>
                <a:cs typeface="SimSun"/>
              </a:rPr>
              <a:t>动</a:t>
            </a:r>
            <a:endParaRPr sz="4000">
              <a:latin typeface="SimSun"/>
              <a:cs typeface="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724400" y="3875666"/>
            <a:ext cx="3556000" cy="150977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lvl="0" algn="r">
              <a:lnSpc>
                <a:spcPct val="90000"/>
              </a:lnSpc>
              <a:spcBef>
                <a:spcPts val="1000"/>
              </a:spcBef>
            </a:pPr>
            <a:r>
              <a:rPr lang="zh-CN" altLang="en-US" sz="1700" dirty="0">
                <a:solidFill>
                  <a:schemeClr val="bg1"/>
                </a:solidFill>
                <a:latin typeface="DengXian" panose="020F0502020204030204"/>
                <a:ea typeface="DengXian" charset="0"/>
              </a:rPr>
              <a:t>张文升</a:t>
            </a:r>
            <a:r>
              <a:rPr lang="en-US" sz="1700" dirty="0">
                <a:solidFill>
                  <a:schemeClr val="bg1"/>
                </a:solidFill>
                <a:latin typeface="DengXian" panose="020F0502020204030204"/>
              </a:rPr>
              <a:t> </a:t>
            </a:r>
            <a:r>
              <a:rPr lang="en-US" sz="1700" dirty="0" err="1">
                <a:solidFill>
                  <a:schemeClr val="bg1"/>
                </a:solidFill>
                <a:latin typeface="DengXian" panose="020F0502020204030204"/>
              </a:rPr>
              <a:t>winston</a:t>
            </a:r>
            <a:endParaRPr lang="en-US" sz="1700" dirty="0">
              <a:solidFill>
                <a:schemeClr val="bg1"/>
              </a:solidFill>
              <a:latin typeface="DengXian" panose="020F0502020204030204"/>
            </a:endParaRPr>
          </a:p>
          <a:p>
            <a:pPr lvl="0" algn="r">
              <a:lnSpc>
                <a:spcPct val="90000"/>
              </a:lnSpc>
              <a:spcBef>
                <a:spcPts val="1000"/>
              </a:spcBef>
            </a:pPr>
            <a:r>
              <a:rPr lang="en-US" sz="1700" dirty="0">
                <a:solidFill>
                  <a:schemeClr val="bg1"/>
                </a:solidFill>
                <a:latin typeface="DengXian" panose="020F0502020204030204"/>
              </a:rPr>
              <a:t>13683090838</a:t>
            </a:r>
          </a:p>
          <a:p>
            <a:pPr lvl="0" algn="r">
              <a:lnSpc>
                <a:spcPct val="90000"/>
              </a:lnSpc>
              <a:spcBef>
                <a:spcPts val="1000"/>
              </a:spcBef>
            </a:pPr>
            <a:r>
              <a:rPr lang="en-US" altLang="zh-CN" sz="1700" dirty="0" err="1">
                <a:solidFill>
                  <a:schemeClr val="bg1"/>
                </a:solidFill>
                <a:latin typeface="DengXian" panose="020F0502020204030204"/>
                <a:ea typeface="DengXian" charset="0"/>
                <a:sym typeface="+mn-ea"/>
              </a:rPr>
              <a:t>wensheng</a:t>
            </a:r>
            <a:r>
              <a:rPr lang="x-none" altLang="en-US" sz="1700" dirty="0" err="1">
                <a:solidFill>
                  <a:schemeClr val="bg1"/>
                </a:solidFill>
                <a:latin typeface="DengXian" panose="020F0502020204030204"/>
                <a:sym typeface="+mn-ea"/>
              </a:rPr>
              <a:t>.</a:t>
            </a:r>
            <a:r>
              <a:rPr lang="en-US" altLang="zh-CN" sz="1700" dirty="0" err="1">
                <a:solidFill>
                  <a:schemeClr val="bg1"/>
                </a:solidFill>
                <a:latin typeface="DengXian" panose="020F0502020204030204"/>
                <a:ea typeface="DengXian" charset="0"/>
                <a:sym typeface="+mn-ea"/>
              </a:rPr>
              <a:t>zhang@</a:t>
            </a:r>
            <a:r>
              <a:rPr lang="x-none" altLang="en-US" sz="1700" dirty="0" err="1">
                <a:solidFill>
                  <a:schemeClr val="bg1"/>
                </a:solidFill>
                <a:latin typeface="DengXian" panose="020F0502020204030204"/>
                <a:sym typeface="+mn-ea"/>
              </a:rPr>
              <a:t>postgres.cn</a:t>
            </a:r>
            <a:endParaRPr lang="en-US" sz="1700" dirty="0">
              <a:solidFill>
                <a:schemeClr val="bg1"/>
              </a:solidFill>
              <a:latin typeface="DengXian" panose="020F0502020204030204"/>
            </a:endParaRPr>
          </a:p>
          <a:p>
            <a:pPr lvl="0" algn="r">
              <a:lnSpc>
                <a:spcPct val="90000"/>
              </a:lnSpc>
              <a:spcBef>
                <a:spcPts val="1000"/>
              </a:spcBef>
            </a:pPr>
            <a:endParaRPr lang="en-US" sz="1000" dirty="0">
              <a:solidFill>
                <a:schemeClr val="bg1"/>
              </a:solidFill>
              <a:latin typeface="DengXian" panose="020F0502020204030204"/>
            </a:endParaRPr>
          </a:p>
          <a:p>
            <a:pPr lvl="0" algn="r">
              <a:lnSpc>
                <a:spcPct val="90000"/>
              </a:lnSpc>
              <a:spcBef>
                <a:spcPts val="1000"/>
              </a:spcBef>
            </a:pPr>
            <a:r>
              <a:rPr lang="en-US" sz="1000" dirty="0">
                <a:solidFill>
                  <a:schemeClr val="bg1"/>
                </a:solidFill>
                <a:latin typeface="DengXian" panose="020F0502020204030204"/>
              </a:rPr>
              <a:t>@PostgreSQL</a:t>
            </a:r>
            <a:r>
              <a:rPr lang="zh-CN" altLang="en-US" sz="1000" dirty="0">
                <a:solidFill>
                  <a:schemeClr val="bg1"/>
                </a:solidFill>
                <a:latin typeface="DengXian" panose="020F0502020204030204"/>
                <a:ea typeface="DengXian" charset="0"/>
              </a:rPr>
              <a:t>中文社区</a:t>
            </a:r>
            <a:endParaRPr lang="en-US" sz="1000" dirty="0">
              <a:solidFill>
                <a:schemeClr val="bg1"/>
              </a:solidFill>
              <a:latin typeface="DengXian" panose="020F0502020204030204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33400" y="216408"/>
            <a:ext cx="1424939" cy="14249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5940" y="465137"/>
            <a:ext cx="1143635" cy="6905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zh-CN" altLang="en-US" sz="4400">
                <a:latin typeface="SimSun"/>
                <a:cs typeface="SimSun"/>
              </a:rPr>
              <a:t>管理</a:t>
            </a:r>
            <a:endParaRPr sz="4400">
              <a:latin typeface="SimSun"/>
              <a:cs typeface="SimSu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5940" y="1371600"/>
            <a:ext cx="5102860" cy="453970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zh-CN" altLang="en-US" sz="1500">
                <a:latin typeface="SimSun"/>
                <a:cs typeface="SimSun"/>
              </a:rPr>
              <a:t>备份与恢复</a:t>
            </a:r>
            <a:endParaRPr sz="1500">
              <a:latin typeface="SimSun"/>
              <a:cs typeface="SimSun"/>
            </a:endParaRPr>
          </a:p>
          <a:p>
            <a:pPr marL="755650" lvl="1" indent="-285750">
              <a:lnSpc>
                <a:spcPts val="1560"/>
              </a:lnSpc>
              <a:spcBef>
                <a:spcPts val="5"/>
              </a:spcBef>
              <a:buFont typeface="Arial"/>
              <a:buChar char="–"/>
              <a:tabLst>
                <a:tab pos="755015" algn="l"/>
                <a:tab pos="755650" algn="l"/>
              </a:tabLst>
            </a:pPr>
            <a:r>
              <a:rPr lang="zh-CN" altLang="en-US" sz="1300" dirty="0">
                <a:latin typeface="SimSun"/>
                <a:cs typeface="SimSun"/>
              </a:rPr>
              <a:t>日常全量、增量备份</a:t>
            </a:r>
          </a:p>
          <a:p>
            <a:pPr marL="755650" lvl="1" indent="-285750">
              <a:lnSpc>
                <a:spcPts val="1560"/>
              </a:lnSpc>
              <a:spcBef>
                <a:spcPts val="5"/>
              </a:spcBef>
              <a:buFont typeface="Arial"/>
              <a:buChar char="–"/>
              <a:tabLst>
                <a:tab pos="755015" algn="l"/>
                <a:tab pos="755650" algn="l"/>
              </a:tabLst>
            </a:pPr>
            <a:r>
              <a:rPr lang="zh-CN" altLang="en-US" sz="1300" spc="-5" dirty="0">
                <a:latin typeface="Arial"/>
                <a:cs typeface="Arial"/>
              </a:rPr>
              <a:t>自动化恢复测试</a:t>
            </a:r>
          </a:p>
          <a:p>
            <a:pPr marL="755650" lvl="1" indent="-285750">
              <a:lnSpc>
                <a:spcPts val="1560"/>
              </a:lnSpc>
              <a:spcBef>
                <a:spcPts val="5"/>
              </a:spcBef>
              <a:buFont typeface="Arial"/>
              <a:buChar char="–"/>
              <a:tabLst>
                <a:tab pos="755015" algn="l"/>
                <a:tab pos="755650" algn="l"/>
              </a:tabLst>
            </a:pPr>
            <a:r>
              <a:rPr lang="zh-CN" altLang="en-US" sz="1300" dirty="0">
                <a:latin typeface="SimSun"/>
                <a:cs typeface="SimSun"/>
              </a:rPr>
              <a:t>延迟备库</a:t>
            </a:r>
            <a:br>
              <a:rPr lang="zh-CN" altLang="en-US" sz="1300" dirty="0">
                <a:latin typeface="SimSun"/>
                <a:cs typeface="SimSun"/>
              </a:rPr>
            </a:br>
            <a:endParaRPr lang="en-US" altLang="zh-CN" sz="1300" dirty="0">
              <a:latin typeface="SimSun"/>
              <a:cs typeface="SimSun"/>
            </a:endParaRPr>
          </a:p>
          <a:p>
            <a:pPr marL="355600" indent="-342900">
              <a:lnSpc>
                <a:spcPts val="1795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zh-CN" altLang="en-US" sz="1500" dirty="0">
                <a:latin typeface="SimSun"/>
                <a:cs typeface="SimSun"/>
              </a:rPr>
              <a:t>数据表和索引膨胀</a:t>
            </a:r>
          </a:p>
          <a:p>
            <a:pPr marL="755650" lvl="1" indent="-285750">
              <a:lnSpc>
                <a:spcPts val="1560"/>
              </a:lnSpc>
              <a:spcBef>
                <a:spcPts val="5"/>
              </a:spcBef>
              <a:buFont typeface="Arial"/>
              <a:buChar char="–"/>
              <a:tabLst>
                <a:tab pos="755015" algn="l"/>
                <a:tab pos="755650" algn="l"/>
              </a:tabLst>
            </a:pPr>
            <a:r>
              <a:rPr lang="zh-CN" altLang="en-US" sz="1400" dirty="0">
                <a:latin typeface="SimSun"/>
                <a:cs typeface="SimSun"/>
              </a:rPr>
              <a:t>表级的</a:t>
            </a:r>
            <a:r>
              <a:rPr lang="en-US" altLang="zh-CN" sz="1400" dirty="0">
                <a:latin typeface="SimSun"/>
                <a:cs typeface="SimSun"/>
              </a:rPr>
              <a:t>autovacuum</a:t>
            </a:r>
            <a:r>
              <a:rPr lang="zh-CN" altLang="en-US" sz="1400" dirty="0">
                <a:latin typeface="SimSun"/>
                <a:cs typeface="SimSun"/>
              </a:rPr>
              <a:t>参数配置</a:t>
            </a:r>
            <a:endParaRPr lang="zh-CN" altLang="en-US" sz="1300" dirty="0">
              <a:latin typeface="SimSun"/>
              <a:cs typeface="SimSun"/>
            </a:endParaRPr>
          </a:p>
          <a:p>
            <a:pPr marL="755650" lvl="1" indent="-285750">
              <a:lnSpc>
                <a:spcPts val="1560"/>
              </a:lnSpc>
              <a:spcBef>
                <a:spcPts val="5"/>
              </a:spcBef>
              <a:buFont typeface="Arial"/>
              <a:buChar char="–"/>
              <a:tabLst>
                <a:tab pos="755015" algn="l"/>
                <a:tab pos="755650" algn="l"/>
              </a:tabLst>
            </a:pPr>
            <a:r>
              <a:rPr lang="zh-CN" altLang="en-US" sz="1400">
                <a:latin typeface="SimSun"/>
                <a:cs typeface="SimSun"/>
              </a:rPr>
              <a:t>使用</a:t>
            </a:r>
            <a:r>
              <a:rPr lang="en-US" altLang="zh-CN" sz="1400">
                <a:latin typeface="SimSun"/>
                <a:cs typeface="SimSun"/>
              </a:rPr>
              <a:t>pg_repack</a:t>
            </a:r>
            <a:r>
              <a:rPr lang="zh-CN" altLang="en-US" sz="1400">
                <a:latin typeface="SimSun"/>
                <a:cs typeface="SimSun"/>
              </a:rPr>
              <a:t>重建表</a:t>
            </a:r>
            <a:r>
              <a:rPr lang="zh-CN" altLang="en-US" sz="1400">
                <a:latin typeface="SimSun"/>
                <a:cs typeface="SimSun"/>
              </a:rPr>
              <a:t>和索引</a:t>
            </a:r>
            <a:endParaRPr lang="zh-CN" altLang="en-US" sz="1300" spc="-5" dirty="0">
              <a:latin typeface="Arial"/>
              <a:cs typeface="Arial"/>
            </a:endParaRPr>
          </a:p>
          <a:p>
            <a:pPr marL="755650" lvl="1" indent="-285750">
              <a:lnSpc>
                <a:spcPts val="1560"/>
              </a:lnSpc>
              <a:spcBef>
                <a:spcPts val="5"/>
              </a:spcBef>
              <a:buFont typeface="Arial"/>
              <a:buChar char="–"/>
              <a:tabLst>
                <a:tab pos="755015" algn="l"/>
                <a:tab pos="755650" algn="l"/>
              </a:tabLst>
            </a:pPr>
            <a:r>
              <a:rPr lang="en-US" altLang="zh-CN" sz="1600">
                <a:latin typeface="SimSun"/>
                <a:cs typeface="SimSun"/>
              </a:rPr>
              <a:t>CREATE/REINDEX CONCURRENTLY</a:t>
            </a:r>
            <a:r>
              <a:rPr lang="zh-CN" altLang="en-US" sz="1600">
                <a:latin typeface="SimSun"/>
                <a:cs typeface="SimSun"/>
              </a:rPr>
              <a:t>重建</a:t>
            </a:r>
            <a:r>
              <a:rPr lang="zh-CN" altLang="en-US" sz="1600">
                <a:latin typeface="SimSun"/>
                <a:cs typeface="SimSun"/>
              </a:rPr>
              <a:t>索引</a:t>
            </a:r>
            <a:endParaRPr lang="zh-CN" altLang="en-US" sz="1500">
              <a:latin typeface="SimSun"/>
              <a:cs typeface="SimSun"/>
            </a:endParaRPr>
          </a:p>
          <a:p>
            <a:pPr marL="755650" lvl="1" indent="-285750">
              <a:lnSpc>
                <a:spcPts val="1560"/>
              </a:lnSpc>
              <a:spcBef>
                <a:spcPts val="5"/>
              </a:spcBef>
              <a:buFont typeface="Arial"/>
              <a:buChar char="–"/>
              <a:tabLst>
                <a:tab pos="755015" algn="l"/>
                <a:tab pos="755650" algn="l"/>
              </a:tabLst>
            </a:pPr>
            <a:endParaRPr sz="1500">
              <a:latin typeface="SimSun"/>
              <a:cs typeface="SimSun"/>
            </a:endParaRPr>
          </a:p>
          <a:p>
            <a:pPr marL="355600" indent="-342900">
              <a:lnSpc>
                <a:spcPts val="1795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zh-CN" altLang="en-US" sz="1500" dirty="0">
                <a:latin typeface="SimSun"/>
                <a:cs typeface="SimSun"/>
              </a:rPr>
              <a:t>避免事务号用尽导致的事务回卷</a:t>
            </a:r>
            <a:endParaRPr lang="zh-CN" altLang="en-US" sz="1500" dirty="0">
              <a:latin typeface="SimSun"/>
              <a:cs typeface="SimSun"/>
            </a:endParaRPr>
          </a:p>
          <a:p>
            <a:pPr marL="12700">
              <a:lnSpc>
                <a:spcPts val="1795"/>
              </a:lnSpc>
              <a:tabLst>
                <a:tab pos="354965" algn="l"/>
                <a:tab pos="355600" algn="l"/>
              </a:tabLst>
            </a:pPr>
            <a:r>
              <a:rPr lang="zh-CN" altLang="en-US" sz="1500" dirty="0">
                <a:latin typeface="SimSun"/>
                <a:cs typeface="SimSun"/>
              </a:rPr>
              <a:t>		</a:t>
            </a:r>
            <a:r>
              <a:rPr lang="en-US" altLang="zh-CN" sz="1500" dirty="0">
                <a:latin typeface="SimSun"/>
                <a:cs typeface="SimSun"/>
              </a:rPr>
              <a:t>  - </a:t>
            </a:r>
            <a:r>
              <a:rPr lang="zh-CN" altLang="en-US" sz="1500" dirty="0">
                <a:latin typeface="SimSun"/>
                <a:cs typeface="SimSun"/>
              </a:rPr>
              <a:t>表级的</a:t>
            </a:r>
            <a:r>
              <a:rPr lang="en-US" altLang="zh-CN" sz="1500" dirty="0">
                <a:latin typeface="SimSun"/>
                <a:cs typeface="SimSun"/>
              </a:rPr>
              <a:t>autovacuum</a:t>
            </a:r>
            <a:r>
              <a:rPr lang="zh-CN" altLang="en-US" sz="1500" dirty="0">
                <a:latin typeface="SimSun"/>
                <a:cs typeface="SimSun"/>
              </a:rPr>
              <a:t>参数配置</a:t>
            </a:r>
            <a:endParaRPr lang="en-US" altLang="zh-CN" sz="1500" dirty="0">
              <a:latin typeface="SimSun"/>
              <a:cs typeface="SimSun"/>
            </a:endParaRPr>
          </a:p>
          <a:p>
            <a:pPr marL="12700">
              <a:lnSpc>
                <a:spcPts val="1795"/>
              </a:lnSpc>
              <a:tabLst>
                <a:tab pos="354965" algn="l"/>
                <a:tab pos="355600" algn="l"/>
              </a:tabLst>
            </a:pPr>
            <a:r>
              <a:rPr lang="en-US" altLang="zh-CN" sz="1500" dirty="0">
                <a:latin typeface="SimSun"/>
                <a:cs typeface="SimSun"/>
              </a:rPr>
              <a:t>     - VACUUM FREEZE;</a:t>
            </a:r>
          </a:p>
          <a:p>
            <a:pPr marL="12700">
              <a:lnSpc>
                <a:spcPts val="1795"/>
              </a:lnSpc>
              <a:tabLst>
                <a:tab pos="354965" algn="l"/>
                <a:tab pos="355600" algn="l"/>
              </a:tabLst>
            </a:pPr>
            <a:endParaRPr lang="zh-CN" altLang="en-US" sz="1500" dirty="0">
              <a:latin typeface="SimSun"/>
              <a:cs typeface="SimSun"/>
            </a:endParaRPr>
          </a:p>
          <a:p>
            <a:pPr marL="355600" indent="-342900">
              <a:lnSpc>
                <a:spcPts val="1795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zh-CN" altLang="en-US" sz="1500">
                <a:latin typeface="SimSun"/>
                <a:cs typeface="SimSun"/>
              </a:rPr>
              <a:t>版本升级</a:t>
            </a:r>
            <a:endParaRPr lang="zh-CN" altLang="en-US" sz="1500">
              <a:latin typeface="SimSun"/>
              <a:cs typeface="SimSun"/>
            </a:endParaRPr>
          </a:p>
          <a:p>
            <a:pPr marL="755650" lvl="1" indent="-285750">
              <a:lnSpc>
                <a:spcPts val="1560"/>
              </a:lnSpc>
              <a:buFont typeface="Arial"/>
              <a:buChar char="–"/>
              <a:tabLst>
                <a:tab pos="755015" algn="l"/>
                <a:tab pos="755650" algn="l"/>
              </a:tabLst>
            </a:pPr>
            <a:r>
              <a:rPr lang="en-US" altLang="zh-CN" sz="1300">
                <a:latin typeface="SimSun"/>
                <a:cs typeface="SimSun"/>
              </a:rPr>
              <a:t>pg_upgrade</a:t>
            </a:r>
          </a:p>
          <a:p>
            <a:pPr marL="755650" lvl="1" indent="-285750">
              <a:lnSpc>
                <a:spcPts val="1560"/>
              </a:lnSpc>
              <a:buFont typeface="Arial"/>
              <a:buChar char="–"/>
              <a:tabLst>
                <a:tab pos="755015" algn="l"/>
                <a:tab pos="755650" algn="l"/>
              </a:tabLst>
            </a:pPr>
            <a:r>
              <a:rPr lang="en-US" sz="1300">
                <a:latin typeface="SimSun"/>
                <a:cs typeface="SimSun"/>
              </a:rPr>
              <a:t>PG Logical Replication</a:t>
            </a:r>
            <a:endParaRPr lang="zh-CN" altLang="en-US" sz="1300">
              <a:latin typeface="SimSun"/>
              <a:cs typeface="SimSun"/>
            </a:endParaRPr>
          </a:p>
          <a:p>
            <a:pPr marL="469900" lvl="1">
              <a:lnSpc>
                <a:spcPts val="1560"/>
              </a:lnSpc>
              <a:tabLst>
                <a:tab pos="755015" algn="l"/>
                <a:tab pos="755650" algn="l"/>
              </a:tabLst>
            </a:pPr>
            <a:endParaRPr lang="zh-CN" altLang="en-US" sz="1300">
              <a:latin typeface="SimSun"/>
              <a:cs typeface="SimSun"/>
            </a:endParaRPr>
          </a:p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zh-CN" altLang="en-US" sz="1500">
                <a:latin typeface="SimSun"/>
                <a:cs typeface="SimSun"/>
              </a:rPr>
              <a:t>审计</a:t>
            </a:r>
            <a:endParaRPr lang="zh-CN" altLang="en-US" sz="1500">
              <a:latin typeface="SimSun"/>
              <a:cs typeface="SimSun"/>
            </a:endParaRPr>
          </a:p>
          <a:p>
            <a:pPr marL="755650" lvl="1" indent="-285750">
              <a:lnSpc>
                <a:spcPts val="1560"/>
              </a:lnSpc>
              <a:spcBef>
                <a:spcPts val="5"/>
              </a:spcBef>
              <a:buFont typeface="Arial"/>
              <a:buChar char="–"/>
              <a:tabLst>
                <a:tab pos="755015" algn="l"/>
                <a:tab pos="755650" algn="l"/>
              </a:tabLst>
            </a:pPr>
            <a:r>
              <a:rPr lang="zh-CN" altLang="en-US" sz="1300" dirty="0">
                <a:latin typeface="SimSun"/>
                <a:cs typeface="SimSun"/>
              </a:rPr>
              <a:t>密码强度策略</a:t>
            </a:r>
            <a:endParaRPr lang="zh-CN" altLang="en-US" sz="1300" dirty="0">
              <a:latin typeface="SimSun"/>
              <a:cs typeface="SimSun"/>
            </a:endParaRPr>
          </a:p>
          <a:p>
            <a:pPr marL="755650" lvl="1" indent="-285750">
              <a:lnSpc>
                <a:spcPts val="1560"/>
              </a:lnSpc>
              <a:spcBef>
                <a:spcPts val="5"/>
              </a:spcBef>
              <a:buFont typeface="Arial"/>
              <a:buChar char="–"/>
              <a:tabLst>
                <a:tab pos="755015" algn="l"/>
                <a:tab pos="755650" algn="l"/>
              </a:tabLst>
            </a:pPr>
            <a:r>
              <a:rPr lang="zh-CN" altLang="en-US" sz="1300" spc="-5" dirty="0">
                <a:latin typeface="Arial"/>
                <a:cs typeface="Arial"/>
              </a:rPr>
              <a:t>审计日志</a:t>
            </a:r>
            <a:endParaRPr lang="zh-CN" altLang="en-US" sz="1300">
              <a:latin typeface="SimSun"/>
              <a:cs typeface="SimSun"/>
            </a:endParaRPr>
          </a:p>
        </p:txBody>
      </p:sp>
      <p:sp>
        <p:nvSpPr>
          <p:cNvPr id="5" name="object 4"/>
          <p:cNvSpPr/>
          <p:nvPr/>
        </p:nvSpPr>
        <p:spPr>
          <a:xfrm>
            <a:off x="7191143" y="141731"/>
            <a:ext cx="1682572" cy="19461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0" y="3810000"/>
            <a:ext cx="3810000" cy="1826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915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5940" y="465137"/>
            <a:ext cx="1143635" cy="6905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zh-CN" altLang="en-US" sz="4400">
                <a:latin typeface="SimSun"/>
                <a:cs typeface="SimSun"/>
              </a:rPr>
              <a:t>运维</a:t>
            </a:r>
            <a:endParaRPr sz="4400">
              <a:latin typeface="SimSun"/>
              <a:cs typeface="SimSun"/>
            </a:endParaRPr>
          </a:p>
        </p:txBody>
      </p:sp>
      <p:sp>
        <p:nvSpPr>
          <p:cNvPr id="5" name="object 4"/>
          <p:cNvSpPr/>
          <p:nvPr/>
        </p:nvSpPr>
        <p:spPr>
          <a:xfrm>
            <a:off x="7191143" y="141731"/>
            <a:ext cx="1682572" cy="19461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572" y="3116905"/>
            <a:ext cx="3867727" cy="1701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1435111"/>
            <a:ext cx="2362200" cy="150321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000" y="4997282"/>
            <a:ext cx="2286000" cy="65166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0000" y="2335550"/>
            <a:ext cx="3886200" cy="191856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23086" y="4343400"/>
            <a:ext cx="3733800" cy="1781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826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5940" y="465137"/>
            <a:ext cx="2816860" cy="6905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zh-CN" altLang="en-US" sz="4400">
                <a:latin typeface="SimSun"/>
                <a:cs typeface="SimSun"/>
              </a:rPr>
              <a:t>未来展望</a:t>
            </a:r>
            <a:endParaRPr sz="4400">
              <a:latin typeface="SimSun"/>
              <a:cs typeface="SimSun"/>
            </a:endParaRPr>
          </a:p>
        </p:txBody>
      </p:sp>
      <p:sp>
        <p:nvSpPr>
          <p:cNvPr id="5" name="object 4"/>
          <p:cNvSpPr/>
          <p:nvPr/>
        </p:nvSpPr>
        <p:spPr>
          <a:xfrm>
            <a:off x="7191143" y="141731"/>
            <a:ext cx="1682572" cy="19461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1211139" y="1926073"/>
            <a:ext cx="43396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/>
              <a:t>现状：</a:t>
            </a:r>
            <a:r>
              <a:rPr lang="zh-CN" altLang="en-US"/>
              <a:t>资源浪费，调度不灵活，迁移费时</a:t>
            </a:r>
          </a:p>
        </p:txBody>
      </p:sp>
      <p:sp>
        <p:nvSpPr>
          <p:cNvPr id="10" name="Rectangle 9"/>
          <p:cNvSpPr/>
          <p:nvPr/>
        </p:nvSpPr>
        <p:spPr>
          <a:xfrm>
            <a:off x="1213009" y="2459473"/>
            <a:ext cx="29546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/>
              <a:t>关注点：</a:t>
            </a:r>
            <a:r>
              <a:rPr lang="zh-CN" altLang="en-US"/>
              <a:t>自动化、成本效益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566853" y="4191000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/>
              <a:t>数据库容器引擎</a:t>
            </a:r>
            <a:endParaRPr lang="zh-TW" altLang="en-US"/>
          </a:p>
        </p:txBody>
      </p:sp>
      <p:sp>
        <p:nvSpPr>
          <p:cNvPr id="13" name="Rectangle 12"/>
          <p:cNvSpPr/>
          <p:nvPr/>
        </p:nvSpPr>
        <p:spPr>
          <a:xfrm>
            <a:off x="1143000" y="3733800"/>
            <a:ext cx="4648200" cy="1143000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134690" y="1790700"/>
            <a:ext cx="4648200" cy="1143000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own Arrow 15"/>
          <p:cNvSpPr/>
          <p:nvPr/>
        </p:nvSpPr>
        <p:spPr>
          <a:xfrm>
            <a:off x="3352800" y="3048000"/>
            <a:ext cx="152400" cy="457200"/>
          </a:xfrm>
          <a:prstGeom prst="downArrow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70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6870192" y="5978652"/>
            <a:ext cx="1987296" cy="8625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Thanks</a:t>
            </a:r>
            <a:r>
              <a:rPr dirty="0"/>
              <a:t>!</a:t>
            </a:r>
          </a:p>
        </p:txBody>
      </p:sp>
      <p:sp>
        <p:nvSpPr>
          <p:cNvPr id="6" name="object 6"/>
          <p:cNvSpPr/>
          <p:nvPr/>
        </p:nvSpPr>
        <p:spPr>
          <a:xfrm>
            <a:off x="7365492" y="99060"/>
            <a:ext cx="1498092" cy="14980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429000"/>
            <a:ext cx="1420091" cy="15621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6856" y="3429000"/>
            <a:ext cx="1405368" cy="15621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465137"/>
            <a:ext cx="226123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个人简</a:t>
            </a:r>
            <a:r>
              <a:rPr spc="5" dirty="0"/>
              <a:t>介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xfrm>
            <a:off x="304800" y="1295400"/>
            <a:ext cx="3714457" cy="478336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02895">
              <a:lnSpc>
                <a:spcPct val="100000"/>
              </a:lnSpc>
              <a:spcBef>
                <a:spcPts val="100"/>
              </a:spcBef>
            </a:pPr>
            <a:r>
              <a:rPr sz="2000" dirty="0"/>
              <a:t>张文升</a:t>
            </a:r>
          </a:p>
          <a:p>
            <a:pPr marL="290195"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 marL="302895" marR="511175" indent="594360">
              <a:lnSpc>
                <a:spcPct val="89700"/>
              </a:lnSpc>
            </a:pPr>
            <a:r>
              <a:rPr lang="en-US" altLang="zh-CN" sz="2000"/>
              <a:t>《PostgreSQL</a:t>
            </a:r>
            <a:r>
              <a:rPr lang="zh-CN" altLang="en-US" sz="2000"/>
              <a:t>实战</a:t>
            </a:r>
            <a:r>
              <a:rPr lang="en-US" altLang="zh-CN" sz="2000"/>
              <a:t>》《PostgreSQL</a:t>
            </a:r>
            <a:r>
              <a:rPr lang="zh-CN" altLang="en-US" sz="2000"/>
              <a:t>指南：内幕探索</a:t>
            </a:r>
            <a:r>
              <a:rPr lang="en-US" altLang="zh-CN" sz="2000"/>
              <a:t>》</a:t>
            </a:r>
            <a:r>
              <a:rPr lang="zh-CN" altLang="en-US" sz="2000"/>
              <a:t>等书作译者，</a:t>
            </a:r>
            <a:r>
              <a:rPr lang="en-US" altLang="zh-CN" sz="2000"/>
              <a:t>PostgreSQL</a:t>
            </a:r>
            <a:r>
              <a:rPr lang="zh-CN" altLang="en-US" sz="2000"/>
              <a:t>社区核心成员之一。常年活跃于</a:t>
            </a:r>
            <a:r>
              <a:rPr lang="en-US" altLang="zh-CN" sz="2000"/>
              <a:t>PostgreSQL</a:t>
            </a:r>
            <a:r>
              <a:rPr lang="zh-CN" altLang="en-US" sz="2000"/>
              <a:t>、</a:t>
            </a:r>
            <a:r>
              <a:rPr lang="en-US" altLang="zh-CN" sz="2000"/>
              <a:t>MySQL</a:t>
            </a:r>
            <a:r>
              <a:rPr lang="zh-CN" altLang="en-US" sz="2000"/>
              <a:t>、</a:t>
            </a:r>
            <a:r>
              <a:rPr lang="en-US" altLang="zh-CN" sz="2000"/>
              <a:t>Redis</a:t>
            </a:r>
            <a:r>
              <a:rPr lang="zh-CN" altLang="en-US" sz="2000"/>
              <a:t>等开源技术社区，支持推动开源数据解决方案在中国地区的发展，多次参与组织</a:t>
            </a:r>
            <a:r>
              <a:rPr lang="en-US" altLang="zh-CN" sz="2000"/>
              <a:t>PostgreSQL</a:t>
            </a:r>
            <a:r>
              <a:rPr lang="zh-CN" altLang="en-US" sz="2000"/>
              <a:t>、</a:t>
            </a:r>
            <a:r>
              <a:rPr lang="en-US" altLang="zh-CN" sz="2000"/>
              <a:t>MySQL</a:t>
            </a:r>
            <a:r>
              <a:rPr lang="zh-CN" altLang="en-US" sz="2000"/>
              <a:t>、</a:t>
            </a:r>
            <a:r>
              <a:rPr lang="en-US" altLang="zh-CN" sz="2000"/>
              <a:t>MongoDB</a:t>
            </a:r>
            <a:r>
              <a:rPr lang="zh-CN" altLang="en-US" sz="2000"/>
              <a:t>社区大会。近年来专注各类开源数据库技术领域与大数据、流式数据处理、时序数据的应用场景。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050023" y="152543"/>
            <a:ext cx="1943100" cy="18920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0" y="733385"/>
            <a:ext cx="2141780" cy="262249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0" y="3505200"/>
            <a:ext cx="2141780" cy="25273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500062"/>
            <a:ext cx="6120765" cy="6343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dirty="0"/>
              <a:t>探探：左划无爱，右划喜</a:t>
            </a:r>
            <a:r>
              <a:rPr sz="4000" spc="-5" dirty="0"/>
              <a:t>欢</a:t>
            </a:r>
            <a:endParaRPr sz="4000"/>
          </a:p>
        </p:txBody>
      </p:sp>
      <p:sp>
        <p:nvSpPr>
          <p:cNvPr id="3" name="object 3"/>
          <p:cNvSpPr/>
          <p:nvPr/>
        </p:nvSpPr>
        <p:spPr>
          <a:xfrm>
            <a:off x="655319" y="2566416"/>
            <a:ext cx="2045208" cy="36316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352032" y="2566416"/>
            <a:ext cx="2045208" cy="36316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561588" y="2566416"/>
            <a:ext cx="2036064" cy="361645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050023" y="347158"/>
            <a:ext cx="1943100" cy="153529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6951636" y="2193797"/>
            <a:ext cx="9398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SimSun"/>
                <a:cs typeface="SimSun"/>
              </a:rPr>
              <a:t>擦肩而过</a:t>
            </a:r>
            <a:endParaRPr sz="1800">
              <a:latin typeface="SimSun"/>
              <a:cs typeface="SimSu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465137"/>
            <a:ext cx="226123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数据分</a:t>
            </a:r>
            <a:r>
              <a:rPr spc="5" dirty="0"/>
              <a:t>布</a:t>
            </a:r>
          </a:p>
        </p:txBody>
      </p:sp>
      <p:sp>
        <p:nvSpPr>
          <p:cNvPr id="3" name="object 3"/>
          <p:cNvSpPr/>
          <p:nvPr/>
        </p:nvSpPr>
        <p:spPr>
          <a:xfrm>
            <a:off x="7050023" y="444466"/>
            <a:ext cx="1943100" cy="14163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180980" y="3147116"/>
            <a:ext cx="1232775" cy="119929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125585" y="4480559"/>
            <a:ext cx="2132214" cy="86868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 rot="1200000">
            <a:off x="3232179" y="4615856"/>
            <a:ext cx="1801695" cy="22860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20"/>
              </a:lnSpc>
            </a:pPr>
            <a:r>
              <a:rPr sz="2700" spc="-44" baseline="3086" dirty="0">
                <a:latin typeface="Calibri"/>
                <a:cs typeface="Calibri"/>
              </a:rPr>
              <a:t>mod</a:t>
            </a:r>
            <a:r>
              <a:rPr sz="2700" spc="-44" baseline="1543" dirty="0">
                <a:latin typeface="Calibri"/>
                <a:cs typeface="Calibri"/>
              </a:rPr>
              <a:t>(use</a:t>
            </a:r>
            <a:r>
              <a:rPr sz="1800" spc="-30" dirty="0">
                <a:latin typeface="Calibri"/>
                <a:cs typeface="Calibri"/>
              </a:rPr>
              <a:t>r_id</a:t>
            </a:r>
            <a:r>
              <a:rPr sz="2700" spc="-44" baseline="-1543" dirty="0">
                <a:latin typeface="Calibri"/>
                <a:cs typeface="Calibri"/>
              </a:rPr>
              <a:t>,81</a:t>
            </a:r>
            <a:r>
              <a:rPr sz="2700" spc="-44" baseline="-3086" dirty="0">
                <a:latin typeface="Calibri"/>
                <a:cs typeface="Calibri"/>
              </a:rPr>
              <a:t>92)</a:t>
            </a:r>
            <a:endParaRPr sz="2700" baseline="-3086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91439" y="2560320"/>
            <a:ext cx="2103120" cy="128016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063239" y="2148839"/>
            <a:ext cx="2103119" cy="100583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220392" y="1587730"/>
            <a:ext cx="1109749" cy="76477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212079" y="4572000"/>
            <a:ext cx="1188720" cy="82296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5535866" y="4901666"/>
            <a:ext cx="516255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10"/>
              </a:lnSpc>
            </a:pPr>
            <a:r>
              <a:rPr sz="1800" dirty="0">
                <a:solidFill>
                  <a:srgbClr val="404040"/>
                </a:solidFill>
                <a:latin typeface="Calibri"/>
                <a:cs typeface="Calibri"/>
              </a:rPr>
              <a:t>s</a:t>
            </a:r>
            <a:r>
              <a:rPr sz="1800" spc="-5" dirty="0">
                <a:solidFill>
                  <a:srgbClr val="404040"/>
                </a:solidFill>
                <a:latin typeface="Calibri"/>
                <a:cs typeface="Calibri"/>
              </a:rPr>
              <a:t>ha</a:t>
            </a:r>
            <a:r>
              <a:rPr sz="1800" spc="-25" dirty="0">
                <a:solidFill>
                  <a:srgbClr val="404040"/>
                </a:solidFill>
                <a:latin typeface="Calibri"/>
                <a:cs typeface="Calibri"/>
              </a:rPr>
              <a:t>r</a:t>
            </a:r>
            <a:r>
              <a:rPr sz="1800" dirty="0">
                <a:solidFill>
                  <a:srgbClr val="404040"/>
                </a:solidFill>
                <a:latin typeface="Calibri"/>
                <a:cs typeface="Calibri"/>
              </a:rPr>
              <a:t>d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349240" y="4709159"/>
            <a:ext cx="1188719" cy="82296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5688266" y="5054066"/>
            <a:ext cx="516255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10"/>
              </a:lnSpc>
            </a:pPr>
            <a:r>
              <a:rPr sz="1800" dirty="0">
                <a:solidFill>
                  <a:srgbClr val="404040"/>
                </a:solidFill>
                <a:latin typeface="Calibri"/>
                <a:cs typeface="Calibri"/>
              </a:rPr>
              <a:t>s</a:t>
            </a:r>
            <a:r>
              <a:rPr sz="1800" spc="-5" dirty="0">
                <a:solidFill>
                  <a:srgbClr val="404040"/>
                </a:solidFill>
                <a:latin typeface="Calibri"/>
                <a:cs typeface="Calibri"/>
              </a:rPr>
              <a:t>ha</a:t>
            </a:r>
            <a:r>
              <a:rPr sz="1800" spc="-25" dirty="0">
                <a:solidFill>
                  <a:srgbClr val="404040"/>
                </a:solidFill>
                <a:latin typeface="Calibri"/>
                <a:cs typeface="Calibri"/>
              </a:rPr>
              <a:t>r</a:t>
            </a:r>
            <a:r>
              <a:rPr sz="1800" dirty="0">
                <a:solidFill>
                  <a:srgbClr val="404040"/>
                </a:solidFill>
                <a:latin typeface="Calibri"/>
                <a:cs typeface="Calibri"/>
              </a:rPr>
              <a:t>d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5532120" y="4846320"/>
            <a:ext cx="1143000" cy="86868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5840666" y="5206466"/>
            <a:ext cx="516255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10"/>
              </a:lnSpc>
            </a:pPr>
            <a:r>
              <a:rPr sz="1800" dirty="0">
                <a:solidFill>
                  <a:srgbClr val="404040"/>
                </a:solidFill>
                <a:latin typeface="Calibri"/>
                <a:cs typeface="Calibri"/>
              </a:rPr>
              <a:t>s</a:t>
            </a:r>
            <a:r>
              <a:rPr sz="1800" spc="-5" dirty="0">
                <a:solidFill>
                  <a:srgbClr val="404040"/>
                </a:solidFill>
                <a:latin typeface="Calibri"/>
                <a:cs typeface="Calibri"/>
              </a:rPr>
              <a:t>ha</a:t>
            </a:r>
            <a:r>
              <a:rPr sz="1800" spc="-25" dirty="0">
                <a:solidFill>
                  <a:srgbClr val="404040"/>
                </a:solidFill>
                <a:latin typeface="Calibri"/>
                <a:cs typeface="Calibri"/>
              </a:rPr>
              <a:t>r</a:t>
            </a:r>
            <a:r>
              <a:rPr sz="1800" dirty="0">
                <a:solidFill>
                  <a:srgbClr val="404040"/>
                </a:solidFill>
                <a:latin typeface="Calibri"/>
                <a:cs typeface="Calibri"/>
              </a:rPr>
              <a:t>d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5669279" y="5029200"/>
            <a:ext cx="1188720" cy="82296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5993066" y="5358866"/>
            <a:ext cx="516255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10"/>
              </a:lnSpc>
            </a:pPr>
            <a:r>
              <a:rPr sz="1800" dirty="0">
                <a:solidFill>
                  <a:srgbClr val="404040"/>
                </a:solidFill>
                <a:latin typeface="Calibri"/>
                <a:cs typeface="Calibri"/>
              </a:rPr>
              <a:t>s</a:t>
            </a:r>
            <a:r>
              <a:rPr sz="1800" spc="-5" dirty="0">
                <a:solidFill>
                  <a:srgbClr val="404040"/>
                </a:solidFill>
                <a:latin typeface="Calibri"/>
                <a:cs typeface="Calibri"/>
              </a:rPr>
              <a:t>ha</a:t>
            </a:r>
            <a:r>
              <a:rPr sz="1800" spc="-25" dirty="0">
                <a:solidFill>
                  <a:srgbClr val="404040"/>
                </a:solidFill>
                <a:latin typeface="Calibri"/>
                <a:cs typeface="Calibri"/>
              </a:rPr>
              <a:t>r</a:t>
            </a:r>
            <a:r>
              <a:rPr sz="1800" dirty="0">
                <a:solidFill>
                  <a:srgbClr val="404040"/>
                </a:solidFill>
                <a:latin typeface="Calibri"/>
                <a:cs typeface="Calibri"/>
              </a:rPr>
              <a:t>d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5806440" y="5166359"/>
            <a:ext cx="1188719" cy="82296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6088316" y="5441416"/>
            <a:ext cx="6305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C00000"/>
                </a:solidFill>
                <a:latin typeface="Calibri"/>
                <a:cs typeface="Calibri"/>
              </a:rPr>
              <a:t>s</a:t>
            </a:r>
            <a:r>
              <a:rPr sz="1800" spc="-5" dirty="0">
                <a:solidFill>
                  <a:srgbClr val="C00000"/>
                </a:solidFill>
                <a:latin typeface="Calibri"/>
                <a:cs typeface="Calibri"/>
              </a:rPr>
              <a:t>ha</a:t>
            </a:r>
            <a:r>
              <a:rPr sz="1800" spc="-25" dirty="0">
                <a:solidFill>
                  <a:srgbClr val="C00000"/>
                </a:solidFill>
                <a:latin typeface="Calibri"/>
                <a:cs typeface="Calibri"/>
              </a:rPr>
              <a:t>r</a:t>
            </a:r>
            <a:r>
              <a:rPr sz="1800" spc="-5" dirty="0">
                <a:solidFill>
                  <a:srgbClr val="C00000"/>
                </a:solidFill>
                <a:latin typeface="Calibri"/>
                <a:cs typeface="Calibri"/>
              </a:rPr>
              <a:t>d</a:t>
            </a:r>
            <a:r>
              <a:rPr sz="1800" dirty="0">
                <a:solidFill>
                  <a:srgbClr val="C00000"/>
                </a:solidFill>
                <a:latin typeface="Calibri"/>
                <a:cs typeface="Calibri"/>
              </a:rPr>
              <a:t>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3474720" y="2926079"/>
            <a:ext cx="2834640" cy="64007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371705" y="2593570"/>
            <a:ext cx="1101436" cy="76061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6441681" y="2828636"/>
            <a:ext cx="961483" cy="289823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zh-CN" sz="1800" spc="-20" dirty="0">
                <a:solidFill>
                  <a:srgbClr val="404040"/>
                </a:solidFill>
                <a:latin typeface="Calibri"/>
                <a:cs typeface="Calibri"/>
              </a:rPr>
              <a:t>payment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5532120" y="3474720"/>
            <a:ext cx="1143000" cy="82296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474720" y="3886200"/>
            <a:ext cx="1866207" cy="13716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3444684" y="1564106"/>
            <a:ext cx="2537460" cy="5575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095"/>
              </a:lnSpc>
              <a:spcBef>
                <a:spcPts val="100"/>
              </a:spcBef>
            </a:pPr>
            <a:r>
              <a:rPr sz="1800" spc="-10" dirty="0">
                <a:solidFill>
                  <a:srgbClr val="808080"/>
                </a:solidFill>
                <a:latin typeface="Calibri"/>
                <a:cs typeface="Calibri"/>
              </a:rPr>
              <a:t>users </a:t>
            </a:r>
            <a:r>
              <a:rPr sz="1800" dirty="0">
                <a:solidFill>
                  <a:srgbClr val="808080"/>
                </a:solidFill>
                <a:latin typeface="Calibri"/>
                <a:cs typeface="Calibri"/>
              </a:rPr>
              <a:t>&amp;&amp;</a:t>
            </a:r>
            <a:r>
              <a:rPr sz="1800" spc="-5" dirty="0">
                <a:solidFill>
                  <a:srgbClr val="808080"/>
                </a:solidFill>
                <a:latin typeface="Calibri"/>
                <a:cs typeface="Calibri"/>
              </a:rPr>
              <a:t> profiles</a:t>
            </a:r>
            <a:endParaRPr sz="1800">
              <a:latin typeface="Calibri"/>
              <a:cs typeface="Calibri"/>
            </a:endParaRPr>
          </a:p>
          <a:p>
            <a:pPr marL="2118360">
              <a:lnSpc>
                <a:spcPts val="2095"/>
              </a:lnSpc>
            </a:pPr>
            <a:r>
              <a:rPr sz="1800" spc="-20" dirty="0">
                <a:solidFill>
                  <a:srgbClr val="C00000"/>
                </a:solidFill>
                <a:latin typeface="Calibri"/>
                <a:cs typeface="Calibri"/>
              </a:rPr>
              <a:t>c</a:t>
            </a:r>
            <a:r>
              <a:rPr sz="1800" dirty="0">
                <a:solidFill>
                  <a:srgbClr val="C00000"/>
                </a:solidFill>
                <a:latin typeface="Calibri"/>
                <a:cs typeface="Calibri"/>
              </a:rPr>
              <a:t>o</a:t>
            </a:r>
            <a:r>
              <a:rPr sz="1800" spc="-25" dirty="0">
                <a:solidFill>
                  <a:srgbClr val="C00000"/>
                </a:solidFill>
                <a:latin typeface="Calibri"/>
                <a:cs typeface="Calibri"/>
              </a:rPr>
              <a:t>r</a:t>
            </a:r>
            <a:r>
              <a:rPr sz="1800" dirty="0">
                <a:solidFill>
                  <a:srgbClr val="C00000"/>
                </a:solidFill>
                <a:latin typeface="Calibri"/>
                <a:cs typeface="Calibri"/>
              </a:rPr>
              <a:t>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7504759" y="2995929"/>
            <a:ext cx="1488363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808080"/>
                </a:solidFill>
                <a:latin typeface="Calibri"/>
                <a:cs typeface="Calibri"/>
              </a:rPr>
              <a:t>user’s</a:t>
            </a:r>
            <a:r>
              <a:rPr sz="1800" spc="-70" dirty="0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lang="en-US" altLang="zh-CN" sz="1800" spc="-10" dirty="0">
                <a:solidFill>
                  <a:srgbClr val="808080"/>
                </a:solidFill>
                <a:latin typeface="Calibri"/>
                <a:cs typeface="Calibri"/>
              </a:rPr>
              <a:t>payment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6747408" y="3886365"/>
            <a:ext cx="13677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808080"/>
                </a:solidFill>
                <a:latin typeface="Calibri"/>
                <a:cs typeface="Calibri"/>
              </a:rPr>
              <a:t>user’s</a:t>
            </a:r>
            <a:r>
              <a:rPr sz="1800" spc="-45" dirty="0">
                <a:solidFill>
                  <a:srgbClr val="808080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808080"/>
                </a:solidFill>
                <a:latin typeface="Calibri"/>
                <a:cs typeface="Calibri"/>
              </a:rPr>
              <a:t>location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7106996" y="4999177"/>
            <a:ext cx="1216025" cy="6997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2900"/>
              </a:lnSpc>
              <a:spcBef>
                <a:spcPts val="100"/>
              </a:spcBef>
            </a:pPr>
            <a:r>
              <a:rPr sz="1800" spc="-5" dirty="0">
                <a:solidFill>
                  <a:srgbClr val="808080"/>
                </a:solidFill>
                <a:latin typeface="Calibri"/>
                <a:cs typeface="Calibri"/>
              </a:rPr>
              <a:t>passby  </a:t>
            </a:r>
            <a:r>
              <a:rPr sz="1800" spc="-25" dirty="0">
                <a:solidFill>
                  <a:srgbClr val="808080"/>
                </a:solidFill>
                <a:latin typeface="Calibri"/>
                <a:cs typeface="Calibri"/>
              </a:rPr>
              <a:t>r</a:t>
            </a:r>
            <a:r>
              <a:rPr sz="1800" spc="-5" dirty="0">
                <a:solidFill>
                  <a:srgbClr val="808080"/>
                </a:solidFill>
                <a:latin typeface="Calibri"/>
                <a:cs typeface="Calibri"/>
              </a:rPr>
              <a:t>e</a:t>
            </a:r>
            <a:r>
              <a:rPr sz="1800" dirty="0">
                <a:solidFill>
                  <a:srgbClr val="808080"/>
                </a:solidFill>
                <a:latin typeface="Calibri"/>
                <a:cs typeface="Calibri"/>
              </a:rPr>
              <a:t>l</a:t>
            </a:r>
            <a:r>
              <a:rPr sz="1800" spc="-25" dirty="0">
                <a:solidFill>
                  <a:srgbClr val="808080"/>
                </a:solidFill>
                <a:latin typeface="Calibri"/>
                <a:cs typeface="Calibri"/>
              </a:rPr>
              <a:t>a</a:t>
            </a:r>
            <a:r>
              <a:rPr sz="1800" dirty="0">
                <a:solidFill>
                  <a:srgbClr val="808080"/>
                </a:solidFill>
                <a:latin typeface="Calibri"/>
                <a:cs typeface="Calibri"/>
              </a:rPr>
              <a:t>tio</a:t>
            </a:r>
            <a:r>
              <a:rPr sz="1800" spc="-5" dirty="0">
                <a:solidFill>
                  <a:srgbClr val="808080"/>
                </a:solidFill>
                <a:latin typeface="Calibri"/>
                <a:cs typeface="Calibri"/>
              </a:rPr>
              <a:t>n</a:t>
            </a:r>
            <a:r>
              <a:rPr sz="1800" dirty="0">
                <a:solidFill>
                  <a:srgbClr val="808080"/>
                </a:solidFill>
                <a:latin typeface="Calibri"/>
                <a:cs typeface="Calibri"/>
              </a:rPr>
              <a:t>s</a:t>
            </a:r>
            <a:r>
              <a:rPr sz="1800" spc="-5" dirty="0">
                <a:solidFill>
                  <a:srgbClr val="808080"/>
                </a:solidFill>
                <a:latin typeface="Calibri"/>
                <a:cs typeface="Calibri"/>
              </a:rPr>
              <a:t>h</a:t>
            </a:r>
            <a:r>
              <a:rPr sz="1800" dirty="0">
                <a:solidFill>
                  <a:srgbClr val="808080"/>
                </a:solidFill>
                <a:latin typeface="Calibri"/>
                <a:cs typeface="Calibri"/>
              </a:rPr>
              <a:t>i</a:t>
            </a:r>
            <a:r>
              <a:rPr sz="1800" spc="-15" dirty="0">
                <a:solidFill>
                  <a:srgbClr val="808080"/>
                </a:solidFill>
                <a:latin typeface="Calibri"/>
                <a:cs typeface="Calibri"/>
              </a:rPr>
              <a:t>p</a:t>
            </a:r>
            <a:r>
              <a:rPr sz="1800" dirty="0">
                <a:solidFill>
                  <a:srgbClr val="808080"/>
                </a:solidFill>
                <a:latin typeface="Calibri"/>
                <a:cs typeface="Calibri"/>
              </a:rPr>
              <a:t>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285381" y="2787993"/>
            <a:ext cx="10198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808080"/>
                </a:solidFill>
                <a:latin typeface="Calibri"/>
                <a:cs typeface="Calibri"/>
              </a:rPr>
              <a:t>ios,android,web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7787187" y="4675632"/>
            <a:ext cx="472145" cy="689053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8169711" y="3514344"/>
            <a:ext cx="472145" cy="689053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940808" y="940308"/>
            <a:ext cx="522732" cy="702563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465137"/>
            <a:ext cx="226123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简单架</a:t>
            </a:r>
            <a:r>
              <a:rPr spc="5" dirty="0"/>
              <a:t>构</a:t>
            </a:r>
          </a:p>
        </p:txBody>
      </p:sp>
      <p:sp>
        <p:nvSpPr>
          <p:cNvPr id="3" name="object 3"/>
          <p:cNvSpPr/>
          <p:nvPr/>
        </p:nvSpPr>
        <p:spPr>
          <a:xfrm>
            <a:off x="7082590" y="141731"/>
            <a:ext cx="1899678" cy="19461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587730" y="3337559"/>
            <a:ext cx="1097279" cy="79386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799844" y="3599154"/>
            <a:ext cx="6718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04040"/>
                </a:solidFill>
                <a:latin typeface="Calibri"/>
                <a:cs typeface="Calibri"/>
              </a:rPr>
              <a:t>m</a:t>
            </a:r>
            <a:r>
              <a:rPr sz="1800" spc="-5" dirty="0">
                <a:solidFill>
                  <a:srgbClr val="404040"/>
                </a:solidFill>
                <a:latin typeface="Calibri"/>
                <a:cs typeface="Calibri"/>
              </a:rPr>
              <a:t>a</a:t>
            </a:r>
            <a:r>
              <a:rPr sz="1800" spc="-25" dirty="0">
                <a:solidFill>
                  <a:srgbClr val="404040"/>
                </a:solidFill>
                <a:latin typeface="Calibri"/>
                <a:cs typeface="Calibri"/>
              </a:rPr>
              <a:t>s</a:t>
            </a:r>
            <a:r>
              <a:rPr sz="1800" spc="-20" dirty="0">
                <a:solidFill>
                  <a:srgbClr val="404040"/>
                </a:solidFill>
                <a:latin typeface="Calibri"/>
                <a:cs typeface="Calibri"/>
              </a:rPr>
              <a:t>t</a:t>
            </a:r>
            <a:r>
              <a:rPr sz="1800" spc="-5" dirty="0">
                <a:solidFill>
                  <a:srgbClr val="404040"/>
                </a:solidFill>
                <a:latin typeface="Calibri"/>
                <a:cs typeface="Calibri"/>
              </a:rPr>
              <a:t>e</a:t>
            </a:r>
            <a:r>
              <a:rPr sz="1800" dirty="0">
                <a:solidFill>
                  <a:srgbClr val="404040"/>
                </a:solidFill>
                <a:latin typeface="Calibri"/>
                <a:cs typeface="Calibri"/>
              </a:rPr>
              <a:t>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684221" y="4023359"/>
            <a:ext cx="1122218" cy="8229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927307" y="4342117"/>
            <a:ext cx="605155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10"/>
              </a:lnSpc>
            </a:pPr>
            <a:r>
              <a:rPr sz="1800" dirty="0">
                <a:solidFill>
                  <a:srgbClr val="404040"/>
                </a:solidFill>
                <a:latin typeface="Calibri"/>
                <a:cs typeface="Calibri"/>
              </a:rPr>
              <a:t>s</a:t>
            </a:r>
            <a:r>
              <a:rPr sz="1800" spc="-5" dirty="0">
                <a:solidFill>
                  <a:srgbClr val="404040"/>
                </a:solidFill>
                <a:latin typeface="Calibri"/>
                <a:cs typeface="Calibri"/>
              </a:rPr>
              <a:t>ha</a:t>
            </a:r>
            <a:r>
              <a:rPr sz="1800" spc="-25" dirty="0">
                <a:solidFill>
                  <a:srgbClr val="404040"/>
                </a:solidFill>
                <a:latin typeface="Calibri"/>
                <a:cs typeface="Calibri"/>
              </a:rPr>
              <a:t>r</a:t>
            </a:r>
            <a:r>
              <a:rPr sz="1800" spc="-5" dirty="0">
                <a:solidFill>
                  <a:srgbClr val="404040"/>
                </a:solidFill>
                <a:latin typeface="Calibri"/>
                <a:cs typeface="Calibri"/>
              </a:rPr>
              <a:t>d</a:t>
            </a:r>
            <a:r>
              <a:rPr sz="1800" dirty="0">
                <a:solidFill>
                  <a:srgbClr val="404040"/>
                </a:solidFill>
                <a:latin typeface="Calibri"/>
                <a:cs typeface="Calibri"/>
              </a:rPr>
              <a:t>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800600" y="4160520"/>
            <a:ext cx="1188720" cy="82296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5079707" y="4494517"/>
            <a:ext cx="605155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10"/>
              </a:lnSpc>
            </a:pPr>
            <a:r>
              <a:rPr sz="1800" dirty="0">
                <a:solidFill>
                  <a:srgbClr val="404040"/>
                </a:solidFill>
                <a:latin typeface="Calibri"/>
                <a:cs typeface="Calibri"/>
              </a:rPr>
              <a:t>s</a:t>
            </a:r>
            <a:r>
              <a:rPr sz="1800" spc="-5" dirty="0">
                <a:solidFill>
                  <a:srgbClr val="404040"/>
                </a:solidFill>
                <a:latin typeface="Calibri"/>
                <a:cs typeface="Calibri"/>
              </a:rPr>
              <a:t>ha</a:t>
            </a:r>
            <a:r>
              <a:rPr sz="1800" spc="-25" dirty="0">
                <a:solidFill>
                  <a:srgbClr val="404040"/>
                </a:solidFill>
                <a:latin typeface="Calibri"/>
                <a:cs typeface="Calibri"/>
              </a:rPr>
              <a:t>r</a:t>
            </a:r>
            <a:r>
              <a:rPr sz="1800" spc="-5" dirty="0">
                <a:solidFill>
                  <a:srgbClr val="404040"/>
                </a:solidFill>
                <a:latin typeface="Calibri"/>
                <a:cs typeface="Calibri"/>
              </a:rPr>
              <a:t>d</a:t>
            </a:r>
            <a:r>
              <a:rPr sz="1800" dirty="0">
                <a:solidFill>
                  <a:srgbClr val="404040"/>
                </a:solidFill>
                <a:latin typeface="Calibri"/>
                <a:cs typeface="Calibri"/>
              </a:rPr>
              <a:t>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937759" y="4297679"/>
            <a:ext cx="1188719" cy="82296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5232107" y="4646917"/>
            <a:ext cx="605155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10"/>
              </a:lnSpc>
            </a:pPr>
            <a:r>
              <a:rPr sz="1800" dirty="0">
                <a:solidFill>
                  <a:srgbClr val="404040"/>
                </a:solidFill>
                <a:latin typeface="Calibri"/>
                <a:cs typeface="Calibri"/>
              </a:rPr>
              <a:t>s</a:t>
            </a:r>
            <a:r>
              <a:rPr sz="1800" spc="-5" dirty="0">
                <a:solidFill>
                  <a:srgbClr val="404040"/>
                </a:solidFill>
                <a:latin typeface="Calibri"/>
                <a:cs typeface="Calibri"/>
              </a:rPr>
              <a:t>ha</a:t>
            </a:r>
            <a:r>
              <a:rPr sz="1800" spc="-25" dirty="0">
                <a:solidFill>
                  <a:srgbClr val="404040"/>
                </a:solidFill>
                <a:latin typeface="Calibri"/>
                <a:cs typeface="Calibri"/>
              </a:rPr>
              <a:t>r</a:t>
            </a:r>
            <a:r>
              <a:rPr sz="1800" spc="-5" dirty="0">
                <a:solidFill>
                  <a:srgbClr val="404040"/>
                </a:solidFill>
                <a:latin typeface="Calibri"/>
                <a:cs typeface="Calibri"/>
              </a:rPr>
              <a:t>d</a:t>
            </a:r>
            <a:r>
              <a:rPr sz="1800" dirty="0">
                <a:solidFill>
                  <a:srgbClr val="404040"/>
                </a:solidFill>
                <a:latin typeface="Calibri"/>
                <a:cs typeface="Calibri"/>
              </a:rPr>
              <a:t>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120640" y="4480559"/>
            <a:ext cx="1143000" cy="82296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5384507" y="4799317"/>
            <a:ext cx="605155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10"/>
              </a:lnSpc>
            </a:pPr>
            <a:r>
              <a:rPr sz="1800" dirty="0">
                <a:solidFill>
                  <a:srgbClr val="404040"/>
                </a:solidFill>
                <a:latin typeface="Calibri"/>
                <a:cs typeface="Calibri"/>
              </a:rPr>
              <a:t>s</a:t>
            </a:r>
            <a:r>
              <a:rPr sz="1800" spc="-5" dirty="0">
                <a:solidFill>
                  <a:srgbClr val="404040"/>
                </a:solidFill>
                <a:latin typeface="Calibri"/>
                <a:cs typeface="Calibri"/>
              </a:rPr>
              <a:t>ha</a:t>
            </a:r>
            <a:r>
              <a:rPr sz="1800" spc="-25" dirty="0">
                <a:solidFill>
                  <a:srgbClr val="404040"/>
                </a:solidFill>
                <a:latin typeface="Calibri"/>
                <a:cs typeface="Calibri"/>
              </a:rPr>
              <a:t>r</a:t>
            </a:r>
            <a:r>
              <a:rPr sz="1800" spc="-5" dirty="0">
                <a:solidFill>
                  <a:srgbClr val="404040"/>
                </a:solidFill>
                <a:latin typeface="Calibri"/>
                <a:cs typeface="Calibri"/>
              </a:rPr>
              <a:t>d</a:t>
            </a:r>
            <a:r>
              <a:rPr sz="1800" dirty="0">
                <a:solidFill>
                  <a:srgbClr val="404040"/>
                </a:solidFill>
                <a:latin typeface="Calibri"/>
                <a:cs typeface="Calibri"/>
              </a:rPr>
              <a:t>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5257800" y="4617720"/>
            <a:ext cx="1188720" cy="82296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5595327" y="4881867"/>
            <a:ext cx="4883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04040"/>
                </a:solidFill>
                <a:latin typeface="Calibri"/>
                <a:cs typeface="Calibri"/>
              </a:rPr>
              <a:t>sl</a:t>
            </a:r>
            <a:r>
              <a:rPr sz="1800" spc="-35" dirty="0">
                <a:solidFill>
                  <a:srgbClr val="404040"/>
                </a:solidFill>
                <a:latin typeface="Calibri"/>
                <a:cs typeface="Calibri"/>
              </a:rPr>
              <a:t>a</a:t>
            </a:r>
            <a:r>
              <a:rPr sz="1800" spc="-20" dirty="0">
                <a:solidFill>
                  <a:srgbClr val="404040"/>
                </a:solidFill>
                <a:latin typeface="Calibri"/>
                <a:cs typeface="Calibri"/>
              </a:rPr>
              <a:t>v</a:t>
            </a:r>
            <a:r>
              <a:rPr sz="1800" dirty="0">
                <a:solidFill>
                  <a:srgbClr val="404040"/>
                </a:solidFill>
                <a:latin typeface="Calibri"/>
                <a:cs typeface="Calibri"/>
              </a:rPr>
              <a:t>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640080" y="2103120"/>
            <a:ext cx="1022465" cy="117625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 rot="2640000">
            <a:off x="1246755" y="2595185"/>
            <a:ext cx="336961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14"/>
              </a:lnSpc>
            </a:pPr>
            <a:r>
              <a:rPr sz="1800" dirty="0">
                <a:latin typeface="Calibri"/>
                <a:cs typeface="Calibri"/>
              </a:rPr>
              <a:t>rw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2743200" y="4297679"/>
            <a:ext cx="1666701" cy="49876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 rot="780000">
            <a:off x="3089654" y="4258196"/>
            <a:ext cx="968423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64"/>
              </a:lnSpc>
            </a:pPr>
            <a:r>
              <a:rPr sz="2700" spc="-37" baseline="3086" dirty="0">
                <a:latin typeface="Calibri"/>
                <a:cs typeface="Calibri"/>
              </a:rPr>
              <a:t>as</a:t>
            </a:r>
            <a:r>
              <a:rPr sz="2700" spc="-37" baseline="1543" dirty="0">
                <a:latin typeface="Calibri"/>
                <a:cs typeface="Calibri"/>
              </a:rPr>
              <a:t>ync</a:t>
            </a:r>
            <a:r>
              <a:rPr sz="2700" spc="-112" baseline="1543" dirty="0">
                <a:latin typeface="Calibri"/>
                <a:cs typeface="Calibri"/>
              </a:rPr>
              <a:t> </a:t>
            </a:r>
            <a:r>
              <a:rPr sz="2700" spc="-30" baseline="1543" dirty="0">
                <a:latin typeface="Calibri"/>
                <a:cs typeface="Calibri"/>
              </a:rPr>
              <a:t>r</a:t>
            </a:r>
            <a:r>
              <a:rPr sz="1800" spc="-20" dirty="0">
                <a:latin typeface="Calibri"/>
                <a:cs typeface="Calibri"/>
              </a:rPr>
              <a:t>epl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5989320" y="3840479"/>
            <a:ext cx="1533698" cy="36576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6671919" y="3733868"/>
            <a:ext cx="234315" cy="2597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855"/>
              </a:lnSpc>
            </a:pPr>
            <a:r>
              <a:rPr sz="2700" spc="-277" baseline="-3086" dirty="0">
                <a:latin typeface="Calibri"/>
                <a:cs typeface="Calibri"/>
              </a:rPr>
              <a:t>r</a:t>
            </a:r>
            <a:r>
              <a:rPr sz="1800" spc="-185" dirty="0">
                <a:latin typeface="Calibri"/>
                <a:cs typeface="Calibri"/>
              </a:rPr>
              <a:t>o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6359236" y="4434840"/>
            <a:ext cx="1512916" cy="16625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 rot="21480000">
            <a:off x="7000705" y="4243183"/>
            <a:ext cx="302985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14"/>
              </a:lnSpc>
            </a:pPr>
            <a:r>
              <a:rPr sz="1800" spc="-40" dirty="0">
                <a:latin typeface="Calibri"/>
                <a:cs typeface="Calibri"/>
              </a:rPr>
              <a:t>r</a:t>
            </a:r>
            <a:r>
              <a:rPr sz="1800" dirty="0">
                <a:latin typeface="Calibri"/>
                <a:cs typeface="Calibri"/>
              </a:rPr>
              <a:t>o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6479770" y="4937759"/>
            <a:ext cx="1433945" cy="60267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 rot="1140000">
            <a:off x="7143227" y="4984410"/>
            <a:ext cx="304174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05"/>
              </a:lnSpc>
            </a:pPr>
            <a:r>
              <a:rPr sz="1800" spc="-60" dirty="0">
                <a:latin typeface="Calibri"/>
                <a:cs typeface="Calibri"/>
              </a:rPr>
              <a:t>r</a:t>
            </a:r>
            <a:r>
              <a:rPr sz="1800" dirty="0">
                <a:latin typeface="Calibri"/>
                <a:cs typeface="Calibri"/>
              </a:rPr>
              <a:t>o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5806440" y="3200400"/>
            <a:ext cx="1417319" cy="82296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 rot="19980000">
            <a:off x="6353114" y="3314814"/>
            <a:ext cx="301546" cy="2222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00"/>
              </a:lnSpc>
            </a:pPr>
            <a:r>
              <a:rPr sz="1750" spc="-40" dirty="0">
                <a:latin typeface="Calibri"/>
                <a:cs typeface="Calibri"/>
              </a:rPr>
              <a:t>r</a:t>
            </a:r>
            <a:r>
              <a:rPr sz="1750" spc="15" dirty="0">
                <a:latin typeface="Calibri"/>
                <a:cs typeface="Calibri"/>
              </a:rPr>
              <a:t>o</a:t>
            </a:r>
            <a:endParaRPr sz="1750">
              <a:latin typeface="Calibri"/>
              <a:cs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1828800" y="1828800"/>
            <a:ext cx="411480" cy="160020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 rot="4440000">
            <a:off x="2094036" y="2650954"/>
            <a:ext cx="335665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00"/>
              </a:lnSpc>
            </a:pPr>
            <a:r>
              <a:rPr sz="1800" spc="-25" dirty="0">
                <a:latin typeface="Calibri"/>
                <a:cs typeface="Calibri"/>
              </a:rPr>
              <a:t>r</a:t>
            </a:r>
            <a:r>
              <a:rPr sz="1800" spc="-10" dirty="0">
                <a:latin typeface="Calibri"/>
                <a:cs typeface="Calibri"/>
              </a:rPr>
              <a:t>w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4513810" y="2182090"/>
            <a:ext cx="1097279" cy="76477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4630318" y="2352077"/>
            <a:ext cx="842010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82550">
              <a:lnSpc>
                <a:spcPct val="100000"/>
              </a:lnSpc>
              <a:spcBef>
                <a:spcPts val="105"/>
              </a:spcBef>
            </a:pPr>
            <a:r>
              <a:rPr sz="1400" spc="-10" dirty="0">
                <a:solidFill>
                  <a:srgbClr val="7E7E7E"/>
                </a:solidFill>
                <a:latin typeface="Calibri"/>
                <a:cs typeface="Calibri"/>
              </a:rPr>
              <a:t>potential  </a:t>
            </a:r>
            <a:r>
              <a:rPr sz="1400" spc="-5" dirty="0">
                <a:solidFill>
                  <a:srgbClr val="7E7E7E"/>
                </a:solidFill>
                <a:latin typeface="Calibri"/>
                <a:cs typeface="Calibri"/>
              </a:rPr>
              <a:t>hot</a:t>
            </a:r>
            <a:r>
              <a:rPr sz="1400" spc="-20" dirty="0">
                <a:solidFill>
                  <a:srgbClr val="7E7E7E"/>
                </a:solidFill>
                <a:latin typeface="Calibri"/>
                <a:cs typeface="Calibri"/>
              </a:rPr>
              <a:t>s</a:t>
            </a:r>
            <a:r>
              <a:rPr sz="1400" spc="-25" dirty="0">
                <a:solidFill>
                  <a:srgbClr val="7E7E7E"/>
                </a:solidFill>
                <a:latin typeface="Calibri"/>
                <a:cs typeface="Calibri"/>
              </a:rPr>
              <a:t>t</a:t>
            </a:r>
            <a:r>
              <a:rPr sz="1400" spc="-5" dirty="0">
                <a:solidFill>
                  <a:srgbClr val="7E7E7E"/>
                </a:solidFill>
                <a:latin typeface="Calibri"/>
                <a:cs typeface="Calibri"/>
              </a:rPr>
              <a:t>and</a:t>
            </a:r>
            <a:r>
              <a:rPr sz="1400" spc="-15" dirty="0">
                <a:solidFill>
                  <a:srgbClr val="7E7E7E"/>
                </a:solidFill>
                <a:latin typeface="Calibri"/>
                <a:cs typeface="Calibri"/>
              </a:rPr>
              <a:t>b</a:t>
            </a:r>
            <a:r>
              <a:rPr sz="1400" dirty="0">
                <a:solidFill>
                  <a:srgbClr val="7E7E7E"/>
                </a:solidFill>
                <a:latin typeface="Calibri"/>
                <a:cs typeface="Calibri"/>
              </a:rPr>
              <a:t>y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2838796" y="2743200"/>
            <a:ext cx="1413163" cy="677487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 rot="20100000">
            <a:off x="3104665" y="2861640"/>
            <a:ext cx="657588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25"/>
              </a:lnSpc>
            </a:pPr>
            <a:r>
              <a:rPr sz="1400" spc="-15" dirty="0">
                <a:solidFill>
                  <a:srgbClr val="7E7E7E"/>
                </a:solidFill>
                <a:latin typeface="Calibri"/>
                <a:cs typeface="Calibri"/>
              </a:rPr>
              <a:t>sync</a:t>
            </a:r>
            <a:r>
              <a:rPr sz="1400" spc="-8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400" spc="-15" dirty="0">
                <a:solidFill>
                  <a:srgbClr val="7E7E7E"/>
                </a:solidFill>
                <a:latin typeface="Calibri"/>
                <a:cs typeface="Calibri"/>
              </a:rPr>
              <a:t>repl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465137"/>
            <a:ext cx="170243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连接</a:t>
            </a:r>
            <a:r>
              <a:rPr spc="5" dirty="0"/>
              <a:t>池</a:t>
            </a:r>
          </a:p>
        </p:txBody>
      </p:sp>
      <p:sp>
        <p:nvSpPr>
          <p:cNvPr id="3" name="object 3"/>
          <p:cNvSpPr/>
          <p:nvPr/>
        </p:nvSpPr>
        <p:spPr>
          <a:xfrm>
            <a:off x="7429959" y="195791"/>
            <a:ext cx="1183228" cy="18380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620981" y="3794759"/>
            <a:ext cx="1097280" cy="79802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827136" y="4063187"/>
            <a:ext cx="6718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04040"/>
                </a:solidFill>
                <a:latin typeface="Calibri"/>
                <a:cs typeface="Calibri"/>
              </a:rPr>
              <a:t>m</a:t>
            </a:r>
            <a:r>
              <a:rPr sz="1800" spc="-5" dirty="0">
                <a:solidFill>
                  <a:srgbClr val="404040"/>
                </a:solidFill>
                <a:latin typeface="Calibri"/>
                <a:cs typeface="Calibri"/>
              </a:rPr>
              <a:t>a</a:t>
            </a:r>
            <a:r>
              <a:rPr sz="1800" spc="-25" dirty="0">
                <a:solidFill>
                  <a:srgbClr val="404040"/>
                </a:solidFill>
                <a:latin typeface="Calibri"/>
                <a:cs typeface="Calibri"/>
              </a:rPr>
              <a:t>s</a:t>
            </a:r>
            <a:r>
              <a:rPr sz="1800" spc="-20" dirty="0">
                <a:solidFill>
                  <a:srgbClr val="404040"/>
                </a:solidFill>
                <a:latin typeface="Calibri"/>
                <a:cs typeface="Calibri"/>
              </a:rPr>
              <a:t>t</a:t>
            </a:r>
            <a:r>
              <a:rPr sz="1800" spc="-5" dirty="0">
                <a:solidFill>
                  <a:srgbClr val="404040"/>
                </a:solidFill>
                <a:latin typeface="Calibri"/>
                <a:cs typeface="Calibri"/>
              </a:rPr>
              <a:t>e</a:t>
            </a:r>
            <a:r>
              <a:rPr sz="1800" dirty="0">
                <a:solidFill>
                  <a:srgbClr val="404040"/>
                </a:solidFill>
                <a:latin typeface="Calibri"/>
                <a:cs typeface="Calibri"/>
              </a:rPr>
              <a:t>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713316" y="4480559"/>
            <a:ext cx="1088967" cy="77724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941900" y="4736287"/>
            <a:ext cx="6305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04040"/>
                </a:solidFill>
                <a:latin typeface="Calibri"/>
                <a:cs typeface="Calibri"/>
              </a:rPr>
              <a:t>s</a:t>
            </a:r>
            <a:r>
              <a:rPr sz="1800" spc="-5" dirty="0">
                <a:solidFill>
                  <a:srgbClr val="404040"/>
                </a:solidFill>
                <a:latin typeface="Calibri"/>
                <a:cs typeface="Calibri"/>
              </a:rPr>
              <a:t>ha</a:t>
            </a:r>
            <a:r>
              <a:rPr sz="1800" spc="-25" dirty="0">
                <a:solidFill>
                  <a:srgbClr val="404040"/>
                </a:solidFill>
                <a:latin typeface="Calibri"/>
                <a:cs typeface="Calibri"/>
              </a:rPr>
              <a:t>r</a:t>
            </a:r>
            <a:r>
              <a:rPr sz="1800" spc="-5" dirty="0">
                <a:solidFill>
                  <a:srgbClr val="404040"/>
                </a:solidFill>
                <a:latin typeface="Calibri"/>
                <a:cs typeface="Calibri"/>
              </a:rPr>
              <a:t>d</a:t>
            </a:r>
            <a:r>
              <a:rPr sz="1800" dirty="0">
                <a:solidFill>
                  <a:srgbClr val="404040"/>
                </a:solidFill>
                <a:latin typeface="Calibri"/>
                <a:cs typeface="Calibri"/>
              </a:rPr>
              <a:t>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809701" y="4754879"/>
            <a:ext cx="1616825" cy="49876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 rot="780000">
            <a:off x="3116959" y="4722216"/>
            <a:ext cx="968423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64"/>
              </a:lnSpc>
            </a:pPr>
            <a:r>
              <a:rPr sz="2700" spc="-37" baseline="3086" dirty="0">
                <a:latin typeface="Calibri"/>
                <a:cs typeface="Calibri"/>
              </a:rPr>
              <a:t>as</a:t>
            </a:r>
            <a:r>
              <a:rPr sz="2700" spc="-37" baseline="1543" dirty="0">
                <a:latin typeface="Calibri"/>
                <a:cs typeface="Calibri"/>
              </a:rPr>
              <a:t>ync</a:t>
            </a:r>
            <a:r>
              <a:rPr sz="2700" spc="-112" baseline="1543" dirty="0">
                <a:latin typeface="Calibri"/>
                <a:cs typeface="Calibri"/>
              </a:rPr>
              <a:t> </a:t>
            </a:r>
            <a:r>
              <a:rPr sz="2700" spc="-30" baseline="1543" dirty="0">
                <a:latin typeface="Calibri"/>
                <a:cs typeface="Calibri"/>
              </a:rPr>
              <a:t>r</a:t>
            </a:r>
            <a:r>
              <a:rPr sz="1800" spc="-20" dirty="0">
                <a:latin typeface="Calibri"/>
                <a:cs typeface="Calibri"/>
              </a:rPr>
              <a:t>epl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989320" y="4297679"/>
            <a:ext cx="1562792" cy="37822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6699212" y="4197901"/>
            <a:ext cx="234315" cy="2597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855"/>
              </a:lnSpc>
            </a:pPr>
            <a:r>
              <a:rPr sz="2700" spc="-277" baseline="-3086" dirty="0">
                <a:latin typeface="Calibri"/>
                <a:cs typeface="Calibri"/>
              </a:rPr>
              <a:t>r</a:t>
            </a:r>
            <a:r>
              <a:rPr sz="1800" spc="-185" dirty="0">
                <a:latin typeface="Calibri"/>
                <a:cs typeface="Calibri"/>
              </a:rPr>
              <a:t>o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6355079" y="4892040"/>
            <a:ext cx="1533698" cy="16625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 rot="21480000">
            <a:off x="7027997" y="4707203"/>
            <a:ext cx="302985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14"/>
              </a:lnSpc>
            </a:pPr>
            <a:r>
              <a:rPr sz="1800" spc="-40" dirty="0">
                <a:latin typeface="Calibri"/>
                <a:cs typeface="Calibri"/>
              </a:rPr>
              <a:t>r</a:t>
            </a:r>
            <a:r>
              <a:rPr sz="1800" dirty="0">
                <a:latin typeface="Calibri"/>
                <a:cs typeface="Calibri"/>
              </a:rPr>
              <a:t>o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5852159" y="3657600"/>
            <a:ext cx="1417319" cy="82296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 rot="19980000">
            <a:off x="6380406" y="3778834"/>
            <a:ext cx="301546" cy="2222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00"/>
              </a:lnSpc>
            </a:pPr>
            <a:r>
              <a:rPr sz="1750" spc="-40" dirty="0">
                <a:latin typeface="Calibri"/>
                <a:cs typeface="Calibri"/>
              </a:rPr>
              <a:t>r</a:t>
            </a:r>
            <a:r>
              <a:rPr sz="1750" spc="15" dirty="0">
                <a:latin typeface="Calibri"/>
                <a:cs typeface="Calibri"/>
              </a:rPr>
              <a:t>o</a:t>
            </a:r>
            <a:endParaRPr sz="1750">
              <a:latin typeface="Calibri"/>
              <a:cs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960119" y="1508760"/>
            <a:ext cx="2398221" cy="56526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1276972" y="1628813"/>
            <a:ext cx="1772920" cy="2686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5" dirty="0">
                <a:solidFill>
                  <a:srgbClr val="7E7E7E"/>
                </a:solidFill>
                <a:latin typeface="Calibri"/>
                <a:cs typeface="Calibri"/>
              </a:rPr>
              <a:t>fontend </a:t>
            </a:r>
            <a:r>
              <a:rPr sz="1600" spc="-5" dirty="0">
                <a:solidFill>
                  <a:srgbClr val="7E7E7E"/>
                </a:solidFill>
                <a:latin typeface="Calibri"/>
                <a:cs typeface="Calibri"/>
              </a:rPr>
              <a:t>/</a:t>
            </a:r>
            <a:r>
              <a:rPr sz="1600" spc="-4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7E7E7E"/>
                </a:solidFill>
                <a:latin typeface="Calibri"/>
                <a:cs typeface="Calibri"/>
              </a:rPr>
              <a:t>webservice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221970" y="2606039"/>
            <a:ext cx="1895301" cy="82296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1643379" y="2836786"/>
            <a:ext cx="103949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006FC0"/>
                </a:solidFill>
                <a:latin typeface="Calibri"/>
                <a:cs typeface="Calibri"/>
              </a:rPr>
              <a:t>pgbouncer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2697479" y="2057400"/>
            <a:ext cx="502919" cy="64007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143000" y="2057400"/>
            <a:ext cx="1645920" cy="64007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103120" y="3337559"/>
            <a:ext cx="182880" cy="54863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377439" y="3337559"/>
            <a:ext cx="228600" cy="54863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783079" y="3337559"/>
            <a:ext cx="228600" cy="548639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064923" y="2148839"/>
            <a:ext cx="2356658" cy="565265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4350372" y="2263813"/>
            <a:ext cx="1772920" cy="2686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5" dirty="0">
                <a:solidFill>
                  <a:srgbClr val="7E7E7E"/>
                </a:solidFill>
                <a:latin typeface="Calibri"/>
                <a:cs typeface="Calibri"/>
              </a:rPr>
              <a:t>fontend </a:t>
            </a:r>
            <a:r>
              <a:rPr sz="1600" spc="-5" dirty="0">
                <a:solidFill>
                  <a:srgbClr val="7E7E7E"/>
                </a:solidFill>
                <a:latin typeface="Calibri"/>
                <a:cs typeface="Calibri"/>
              </a:rPr>
              <a:t>/</a:t>
            </a:r>
            <a:r>
              <a:rPr sz="1600" spc="-4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7E7E7E"/>
                </a:solidFill>
                <a:latin typeface="Calibri"/>
                <a:cs typeface="Calibri"/>
              </a:rPr>
              <a:t>webservice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4251959" y="3246120"/>
            <a:ext cx="1965960" cy="82296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4716779" y="3471786"/>
            <a:ext cx="103949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006FC0"/>
                </a:solidFill>
                <a:latin typeface="Calibri"/>
                <a:cs typeface="Calibri"/>
              </a:rPr>
              <a:t>pgbouncer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5806440" y="2697479"/>
            <a:ext cx="457200" cy="594360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206240" y="2697479"/>
            <a:ext cx="1645919" cy="640079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166359" y="3931920"/>
            <a:ext cx="228600" cy="594360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440679" y="3931920"/>
            <a:ext cx="228600" cy="594360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846320" y="3931920"/>
            <a:ext cx="228600" cy="594360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99505" y="4023359"/>
            <a:ext cx="1346661" cy="162098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 rot="21360000">
            <a:off x="714622" y="3875628"/>
            <a:ext cx="337891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25"/>
              </a:lnSpc>
            </a:pPr>
            <a:r>
              <a:rPr sz="1800" spc="-15" dirty="0">
                <a:latin typeface="Calibri"/>
                <a:cs typeface="Calibri"/>
              </a:rPr>
              <a:t>r</a:t>
            </a:r>
            <a:r>
              <a:rPr sz="1800" dirty="0">
                <a:latin typeface="Calibri"/>
                <a:cs typeface="Calibri"/>
              </a:rPr>
              <a:t>w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465137"/>
            <a:ext cx="561403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应用特点和遇到的问</a:t>
            </a:r>
            <a:r>
              <a:rPr spc="5" dirty="0"/>
              <a:t>题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575434"/>
            <a:ext cx="5149850" cy="4028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1800" dirty="0">
                <a:solidFill>
                  <a:srgbClr val="C00000"/>
                </a:solidFill>
                <a:latin typeface="SimSun"/>
                <a:cs typeface="SimSun"/>
              </a:rPr>
              <a:t>应用特点</a:t>
            </a:r>
            <a:endParaRPr sz="1800">
              <a:latin typeface="SimSun"/>
              <a:cs typeface="SimSun"/>
            </a:endParaRPr>
          </a:p>
          <a:p>
            <a:pPr marL="755650" lvl="1" indent="-285750">
              <a:lnSpc>
                <a:spcPct val="100000"/>
              </a:lnSpc>
              <a:spcBef>
                <a:spcPts val="5"/>
              </a:spcBef>
              <a:buFont typeface="Arial"/>
              <a:buChar char="–"/>
              <a:tabLst>
                <a:tab pos="755015" algn="l"/>
                <a:tab pos="755650" algn="l"/>
              </a:tabLst>
            </a:pPr>
            <a:r>
              <a:rPr sz="1500" dirty="0">
                <a:solidFill>
                  <a:srgbClr val="C00000"/>
                </a:solidFill>
                <a:latin typeface="SimSun"/>
                <a:cs typeface="SimSun"/>
              </a:rPr>
              <a:t>高并发，小事务，查询多，写入多，更新多，删除少</a:t>
            </a:r>
            <a:endParaRPr sz="1500">
              <a:latin typeface="SimSun"/>
              <a:cs typeface="SimSun"/>
            </a:endParaRPr>
          </a:p>
          <a:p>
            <a:pPr marL="755650" lvl="1" indent="-285750">
              <a:lnSpc>
                <a:spcPct val="100000"/>
              </a:lnSpc>
              <a:buFont typeface="Arial"/>
              <a:buChar char="–"/>
              <a:tabLst>
                <a:tab pos="755015" algn="l"/>
                <a:tab pos="755650" algn="l"/>
              </a:tabLst>
            </a:pPr>
            <a:r>
              <a:rPr sz="1500" dirty="0">
                <a:solidFill>
                  <a:srgbClr val="C00000"/>
                </a:solidFill>
                <a:latin typeface="SimSun"/>
                <a:cs typeface="SimSun"/>
              </a:rPr>
              <a:t>性能要求毫秒以下</a:t>
            </a:r>
            <a:endParaRPr sz="1500">
              <a:latin typeface="SimSun"/>
              <a:cs typeface="SimSun"/>
            </a:endParaRPr>
          </a:p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1800" dirty="0">
                <a:latin typeface="SimSun"/>
                <a:cs typeface="SimSun"/>
              </a:rPr>
              <a:t>各</a:t>
            </a:r>
            <a:r>
              <a:rPr sz="1800" spc="-5" dirty="0">
                <a:latin typeface="Arial"/>
                <a:cs typeface="Arial"/>
              </a:rPr>
              <a:t>shards</a:t>
            </a:r>
            <a:r>
              <a:rPr sz="1800" dirty="0">
                <a:latin typeface="SimSun"/>
                <a:cs typeface="SimSun"/>
              </a:rPr>
              <a:t>间数据紧耦合</a:t>
            </a:r>
            <a:endParaRPr sz="1800">
              <a:latin typeface="SimSun"/>
              <a:cs typeface="SimSun"/>
            </a:endParaRPr>
          </a:p>
          <a:p>
            <a:pPr marL="755650" lvl="1" indent="-285750">
              <a:lnSpc>
                <a:spcPts val="1795"/>
              </a:lnSpc>
              <a:buFont typeface="Arial"/>
              <a:buChar char="–"/>
              <a:tabLst>
                <a:tab pos="755015" algn="l"/>
                <a:tab pos="755650" algn="l"/>
              </a:tabLst>
            </a:pPr>
            <a:r>
              <a:rPr sz="1500" dirty="0">
                <a:latin typeface="SimSun"/>
                <a:cs typeface="SimSun"/>
              </a:rPr>
              <a:t>单个</a:t>
            </a:r>
            <a:r>
              <a:rPr sz="1500" dirty="0">
                <a:latin typeface="Arial"/>
                <a:cs typeface="Arial"/>
              </a:rPr>
              <a:t>shard</a:t>
            </a:r>
            <a:r>
              <a:rPr sz="1500" dirty="0">
                <a:latin typeface="SimSun"/>
                <a:cs typeface="SimSun"/>
              </a:rPr>
              <a:t>出现性能问题影响到所有</a:t>
            </a:r>
            <a:r>
              <a:rPr sz="1500" dirty="0">
                <a:latin typeface="Arial"/>
                <a:cs typeface="Arial"/>
              </a:rPr>
              <a:t>shards</a:t>
            </a:r>
            <a:endParaRPr sz="1500">
              <a:latin typeface="Arial"/>
              <a:cs typeface="Arial"/>
            </a:endParaRPr>
          </a:p>
          <a:p>
            <a:pPr marL="1155700" lvl="2" indent="-228600">
              <a:lnSpc>
                <a:spcPts val="1555"/>
              </a:lnSpc>
              <a:buFont typeface="Arial"/>
              <a:buChar char="•"/>
              <a:tabLst>
                <a:tab pos="1155065" algn="l"/>
                <a:tab pos="1155700" algn="l"/>
              </a:tabLst>
            </a:pPr>
            <a:r>
              <a:rPr sz="1300" dirty="0">
                <a:latin typeface="SimSun"/>
                <a:cs typeface="SimSun"/>
              </a:rPr>
              <a:t>调整应用逻</a:t>
            </a:r>
            <a:r>
              <a:rPr sz="1300" spc="-5" dirty="0">
                <a:latin typeface="SimSun"/>
                <a:cs typeface="SimSun"/>
              </a:rPr>
              <a:t>辑</a:t>
            </a:r>
            <a:endParaRPr sz="1300">
              <a:latin typeface="SimSun"/>
              <a:cs typeface="SimSun"/>
            </a:endParaRPr>
          </a:p>
          <a:p>
            <a:pPr marL="1155700" lvl="2" indent="-228600">
              <a:lnSpc>
                <a:spcPts val="1555"/>
              </a:lnSpc>
              <a:buFont typeface="Arial"/>
              <a:buChar char="•"/>
              <a:tabLst>
                <a:tab pos="1155065" algn="l"/>
                <a:tab pos="1155700" algn="l"/>
              </a:tabLst>
            </a:pPr>
            <a:r>
              <a:rPr sz="1300" dirty="0">
                <a:latin typeface="SimSun"/>
                <a:cs typeface="SimSun"/>
              </a:rPr>
              <a:t>拆解复杂函数</a:t>
            </a:r>
            <a:r>
              <a:rPr sz="1300" spc="-5" dirty="0">
                <a:latin typeface="SimSun"/>
                <a:cs typeface="SimSun"/>
              </a:rPr>
              <a:t>；</a:t>
            </a:r>
            <a:endParaRPr sz="1300">
              <a:latin typeface="SimSun"/>
              <a:cs typeface="SimSun"/>
            </a:endParaRPr>
          </a:p>
          <a:p>
            <a:pPr marL="755650" lvl="1" indent="-285750">
              <a:lnSpc>
                <a:spcPts val="1800"/>
              </a:lnSpc>
              <a:buFont typeface="Arial"/>
              <a:buChar char="–"/>
              <a:tabLst>
                <a:tab pos="755015" algn="l"/>
                <a:tab pos="755650" algn="l"/>
              </a:tabLst>
            </a:pPr>
            <a:r>
              <a:rPr sz="1500" dirty="0">
                <a:latin typeface="SimSun"/>
                <a:cs typeface="SimSun"/>
              </a:rPr>
              <a:t>冗余数据过多</a:t>
            </a:r>
            <a:endParaRPr sz="1500">
              <a:latin typeface="SimSun"/>
              <a:cs typeface="SimSun"/>
            </a:endParaRPr>
          </a:p>
          <a:p>
            <a:pPr marL="1155700" lvl="2" indent="-228600">
              <a:lnSpc>
                <a:spcPts val="1555"/>
              </a:lnSpc>
              <a:buFont typeface="Arial"/>
              <a:buChar char="•"/>
              <a:tabLst>
                <a:tab pos="1155065" algn="l"/>
                <a:tab pos="1155700" algn="l"/>
              </a:tabLst>
            </a:pPr>
            <a:r>
              <a:rPr sz="1300" dirty="0">
                <a:latin typeface="SimSun"/>
                <a:cs typeface="SimSun"/>
              </a:rPr>
              <a:t>减少冗余，降低维护难</a:t>
            </a:r>
            <a:r>
              <a:rPr sz="1300" spc="-5" dirty="0">
                <a:latin typeface="SimSun"/>
                <a:cs typeface="SimSun"/>
              </a:rPr>
              <a:t>度</a:t>
            </a:r>
            <a:endParaRPr sz="1300">
              <a:latin typeface="SimSun"/>
              <a:cs typeface="SimSun"/>
            </a:endParaRPr>
          </a:p>
          <a:p>
            <a:pPr marL="1155700" lvl="2" indent="-228600">
              <a:lnSpc>
                <a:spcPts val="1555"/>
              </a:lnSpc>
              <a:buFont typeface="Arial"/>
              <a:buChar char="•"/>
              <a:tabLst>
                <a:tab pos="1155065" algn="l"/>
                <a:tab pos="1155700" algn="l"/>
              </a:tabLst>
            </a:pPr>
            <a:r>
              <a:rPr sz="1300" dirty="0">
                <a:latin typeface="SimSun"/>
                <a:cs typeface="SimSun"/>
              </a:rPr>
              <a:t>优化设计，提升性</a:t>
            </a:r>
            <a:r>
              <a:rPr sz="1300" spc="-5" dirty="0">
                <a:latin typeface="SimSun"/>
                <a:cs typeface="SimSun"/>
              </a:rPr>
              <a:t>能</a:t>
            </a:r>
            <a:endParaRPr sz="1300">
              <a:latin typeface="SimSun"/>
              <a:cs typeface="SimSun"/>
            </a:endParaRPr>
          </a:p>
          <a:p>
            <a:pPr marL="1155700" lvl="2" indent="-228600">
              <a:lnSpc>
                <a:spcPts val="1550"/>
              </a:lnSpc>
              <a:buFont typeface="Arial"/>
              <a:buChar char="•"/>
              <a:tabLst>
                <a:tab pos="1155065" algn="l"/>
                <a:tab pos="1155700" algn="l"/>
              </a:tabLst>
            </a:pPr>
            <a:r>
              <a:rPr sz="1300" dirty="0">
                <a:latin typeface="SimSun"/>
                <a:cs typeface="SimSun"/>
              </a:rPr>
              <a:t>批量写，减少写次</a:t>
            </a:r>
            <a:r>
              <a:rPr sz="1300" spc="-5" dirty="0">
                <a:latin typeface="SimSun"/>
                <a:cs typeface="SimSun"/>
              </a:rPr>
              <a:t>数</a:t>
            </a:r>
            <a:endParaRPr sz="1300">
              <a:latin typeface="SimSun"/>
              <a:cs typeface="SimSun"/>
            </a:endParaRPr>
          </a:p>
          <a:p>
            <a:pPr marL="355600" indent="-342900">
              <a:lnSpc>
                <a:spcPts val="215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1800" dirty="0">
                <a:latin typeface="SimSun"/>
                <a:cs typeface="SimSun"/>
              </a:rPr>
              <a:t>维护窗口</a:t>
            </a:r>
            <a:endParaRPr sz="1800">
              <a:latin typeface="SimSun"/>
              <a:cs typeface="SimSun"/>
            </a:endParaRPr>
          </a:p>
          <a:p>
            <a:pPr marL="755650" lvl="1" indent="-285750">
              <a:lnSpc>
                <a:spcPct val="100000"/>
              </a:lnSpc>
              <a:spcBef>
                <a:spcPts val="10"/>
              </a:spcBef>
              <a:buFont typeface="Arial"/>
              <a:buChar char="–"/>
              <a:tabLst>
                <a:tab pos="755015" algn="l"/>
                <a:tab pos="755650" algn="l"/>
              </a:tabLst>
            </a:pPr>
            <a:r>
              <a:rPr sz="1500" dirty="0">
                <a:latin typeface="SimSun"/>
                <a:cs typeface="SimSun"/>
              </a:rPr>
              <a:t>每天增长年龄近</a:t>
            </a:r>
            <a:r>
              <a:rPr sz="1500" dirty="0">
                <a:latin typeface="Arial"/>
                <a:cs typeface="Arial"/>
              </a:rPr>
              <a:t>3</a:t>
            </a:r>
            <a:r>
              <a:rPr sz="1500" dirty="0">
                <a:latin typeface="SimSun"/>
                <a:cs typeface="SimSun"/>
              </a:rPr>
              <a:t>亿</a:t>
            </a:r>
            <a:endParaRPr sz="1500">
              <a:latin typeface="SimSun"/>
              <a:cs typeface="SimSun"/>
            </a:endParaRPr>
          </a:p>
          <a:p>
            <a:pPr marR="2094230" algn="r">
              <a:lnSpc>
                <a:spcPts val="1795"/>
              </a:lnSpc>
              <a:tabLst>
                <a:tab pos="285115" algn="l"/>
              </a:tabLst>
            </a:pPr>
            <a:r>
              <a:rPr sz="1500" dirty="0">
                <a:latin typeface="Arial"/>
                <a:cs typeface="Arial"/>
              </a:rPr>
              <a:t>–	</a:t>
            </a:r>
            <a:r>
              <a:rPr sz="1500" dirty="0">
                <a:latin typeface="SimSun"/>
                <a:cs typeface="SimSun"/>
              </a:rPr>
              <a:t>凌晨</a:t>
            </a:r>
            <a:r>
              <a:rPr sz="1500" dirty="0">
                <a:latin typeface="Arial"/>
                <a:cs typeface="Arial"/>
              </a:rPr>
              <a:t>2</a:t>
            </a:r>
            <a:r>
              <a:rPr sz="1500" spc="-5" dirty="0">
                <a:latin typeface="Arial"/>
                <a:cs typeface="Arial"/>
              </a:rPr>
              <a:t>:</a:t>
            </a:r>
            <a:r>
              <a:rPr sz="1500" dirty="0">
                <a:latin typeface="Arial"/>
                <a:cs typeface="Arial"/>
              </a:rPr>
              <a:t>00</a:t>
            </a:r>
            <a:r>
              <a:rPr sz="1500" spc="-5" dirty="0">
                <a:latin typeface="Arial"/>
                <a:cs typeface="Arial"/>
              </a:rPr>
              <a:t>~</a:t>
            </a:r>
            <a:r>
              <a:rPr sz="1500" dirty="0">
                <a:latin typeface="Arial"/>
                <a:cs typeface="Arial"/>
              </a:rPr>
              <a:t>6</a:t>
            </a:r>
            <a:r>
              <a:rPr sz="1500" spc="-5" dirty="0">
                <a:latin typeface="Arial"/>
                <a:cs typeface="Arial"/>
              </a:rPr>
              <a:t>:</a:t>
            </a:r>
            <a:r>
              <a:rPr sz="1500" dirty="0">
                <a:latin typeface="Arial"/>
                <a:cs typeface="Arial"/>
              </a:rPr>
              <a:t>00</a:t>
            </a:r>
            <a:r>
              <a:rPr sz="1500" dirty="0">
                <a:latin typeface="SimSun"/>
                <a:cs typeface="SimSun"/>
              </a:rPr>
              <a:t>只有</a:t>
            </a:r>
            <a:r>
              <a:rPr sz="1500" dirty="0">
                <a:latin typeface="Arial"/>
                <a:cs typeface="Arial"/>
              </a:rPr>
              <a:t>4</a:t>
            </a:r>
            <a:r>
              <a:rPr sz="1500" dirty="0">
                <a:latin typeface="SimSun"/>
                <a:cs typeface="SimSun"/>
              </a:rPr>
              <a:t>个小时</a:t>
            </a:r>
            <a:endParaRPr sz="1500">
              <a:latin typeface="SimSun"/>
              <a:cs typeface="SimSun"/>
            </a:endParaRPr>
          </a:p>
          <a:p>
            <a:pPr marL="342265" marR="2107565" indent="-342265" algn="r">
              <a:lnSpc>
                <a:spcPts val="2150"/>
              </a:lnSpc>
              <a:buFont typeface="Arial"/>
              <a:buChar char="•"/>
              <a:tabLst>
                <a:tab pos="342265" algn="l"/>
                <a:tab pos="355600" algn="l"/>
              </a:tabLst>
            </a:pPr>
            <a:r>
              <a:rPr sz="1800" dirty="0">
                <a:latin typeface="SimSun"/>
                <a:cs typeface="SimSun"/>
              </a:rPr>
              <a:t>单个</a:t>
            </a:r>
            <a:r>
              <a:rPr sz="1800" spc="-5" dirty="0">
                <a:latin typeface="Arial"/>
                <a:cs typeface="Arial"/>
              </a:rPr>
              <a:t>pgboun</a:t>
            </a:r>
            <a:r>
              <a:rPr sz="1800" dirty="0">
                <a:latin typeface="Arial"/>
                <a:cs typeface="Arial"/>
              </a:rPr>
              <a:t>c</a:t>
            </a:r>
            <a:r>
              <a:rPr sz="1800" spc="-5" dirty="0">
                <a:latin typeface="Arial"/>
                <a:cs typeface="Arial"/>
              </a:rPr>
              <a:t>e</a:t>
            </a:r>
            <a:r>
              <a:rPr sz="1800" dirty="0">
                <a:latin typeface="Arial"/>
                <a:cs typeface="Arial"/>
              </a:rPr>
              <a:t>r</a:t>
            </a:r>
            <a:r>
              <a:rPr sz="1800" dirty="0">
                <a:latin typeface="SimSun"/>
                <a:cs typeface="SimSun"/>
              </a:rPr>
              <a:t>的负载瓶颈</a:t>
            </a:r>
            <a:endParaRPr sz="1800">
              <a:latin typeface="SimSun"/>
              <a:cs typeface="SimSun"/>
            </a:endParaRPr>
          </a:p>
          <a:p>
            <a:pPr marL="355600" indent="-342900">
              <a:lnSpc>
                <a:spcPts val="215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1800" dirty="0">
                <a:latin typeface="SimSun"/>
                <a:cs typeface="SimSun"/>
              </a:rPr>
              <a:t>缓存</a:t>
            </a:r>
            <a:endParaRPr sz="1800">
              <a:latin typeface="SimSun"/>
              <a:cs typeface="SimSun"/>
            </a:endParaRPr>
          </a:p>
          <a:p>
            <a:pPr marL="355600" indent="-342900">
              <a:lnSpc>
                <a:spcPct val="100000"/>
              </a:lnSpc>
              <a:spcBef>
                <a:spcPts val="5"/>
              </a:spcBef>
              <a:buChar char="•"/>
              <a:tabLst>
                <a:tab pos="354965" algn="l"/>
                <a:tab pos="355600" algn="l"/>
              </a:tabLst>
            </a:pPr>
            <a:r>
              <a:rPr sz="1800" dirty="0">
                <a:latin typeface="Arial"/>
                <a:cs typeface="Arial"/>
              </a:rPr>
              <a:t>HA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191143" y="141731"/>
            <a:ext cx="1682572" cy="19461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6242303"/>
            <a:ext cx="9144000" cy="160020"/>
          </a:xfrm>
          <a:custGeom>
            <a:avLst/>
            <a:gdLst/>
            <a:ahLst/>
            <a:cxnLst/>
            <a:rect l="l" t="t" r="r" b="b"/>
            <a:pathLst>
              <a:path w="9144000" h="160020">
                <a:moveTo>
                  <a:pt x="0" y="0"/>
                </a:moveTo>
                <a:lnTo>
                  <a:pt x="9144000" y="0"/>
                </a:lnTo>
                <a:lnTo>
                  <a:pt x="9144000" y="160020"/>
                </a:lnTo>
                <a:lnTo>
                  <a:pt x="0" y="160020"/>
                </a:lnTo>
                <a:lnTo>
                  <a:pt x="0" y="0"/>
                </a:lnTo>
                <a:close/>
              </a:path>
            </a:pathLst>
          </a:custGeom>
          <a:solidFill>
            <a:srgbClr val="3060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2212" y="6456661"/>
            <a:ext cx="309222" cy="3010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35940" y="468947"/>
            <a:ext cx="80264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-5" dirty="0">
                <a:latin typeface="Arial"/>
                <a:cs typeface="Arial"/>
              </a:rPr>
              <a:t>H</a:t>
            </a:r>
            <a:r>
              <a:rPr sz="4400" dirty="0">
                <a:latin typeface="Arial"/>
                <a:cs typeface="Arial"/>
              </a:rPr>
              <a:t>A</a:t>
            </a:r>
            <a:endParaRPr sz="44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310551" y="184979"/>
            <a:ext cx="1476321" cy="18380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14400" y="2220467"/>
            <a:ext cx="6324600" cy="36835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35940" y="1386357"/>
            <a:ext cx="43592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latin typeface="Calibri"/>
                <a:cs typeface="Calibri"/>
              </a:rPr>
              <a:t>Pacemaker </a:t>
            </a:r>
            <a:r>
              <a:rPr sz="1800" dirty="0">
                <a:latin typeface="Calibri"/>
                <a:cs typeface="Calibri"/>
              </a:rPr>
              <a:t>, </a:t>
            </a:r>
            <a:r>
              <a:rPr sz="1800" spc="-10" dirty="0">
                <a:latin typeface="Calibri"/>
                <a:cs typeface="Calibri"/>
              </a:rPr>
              <a:t>corosync </a:t>
            </a:r>
            <a:r>
              <a:rPr sz="1800" dirty="0">
                <a:latin typeface="Calibri"/>
                <a:cs typeface="Calibri"/>
              </a:rPr>
              <a:t>, </a:t>
            </a:r>
            <a:r>
              <a:rPr sz="1800" spc="-10" dirty="0">
                <a:latin typeface="Calibri"/>
                <a:cs typeface="Calibri"/>
              </a:rPr>
              <a:t>postgresql hot_standby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5940" y="465137"/>
            <a:ext cx="114363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dirty="0">
                <a:latin typeface="SimSun"/>
                <a:cs typeface="SimSun"/>
              </a:rPr>
              <a:t>优</a:t>
            </a:r>
            <a:r>
              <a:rPr sz="4400" spc="5" dirty="0">
                <a:latin typeface="SimSun"/>
                <a:cs typeface="SimSun"/>
              </a:rPr>
              <a:t>化</a:t>
            </a:r>
            <a:endParaRPr sz="4400">
              <a:latin typeface="SimSun"/>
              <a:cs typeface="SimSu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5940" y="1585595"/>
            <a:ext cx="4013835" cy="432169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1500" dirty="0">
                <a:latin typeface="SimSun"/>
                <a:cs typeface="SimSun"/>
              </a:rPr>
              <a:t>硬件</a:t>
            </a:r>
            <a:endParaRPr sz="1500">
              <a:latin typeface="SimSun"/>
              <a:cs typeface="SimSun"/>
            </a:endParaRPr>
          </a:p>
          <a:p>
            <a:pPr marL="755650" lvl="1" indent="-285750">
              <a:lnSpc>
                <a:spcPts val="1560"/>
              </a:lnSpc>
              <a:spcBef>
                <a:spcPts val="5"/>
              </a:spcBef>
              <a:buFont typeface="Arial"/>
              <a:buChar char="–"/>
              <a:tabLst>
                <a:tab pos="755015" algn="l"/>
                <a:tab pos="755650" algn="l"/>
              </a:tabLst>
            </a:pPr>
            <a:r>
              <a:rPr sz="1300" dirty="0">
                <a:latin typeface="SimSun"/>
                <a:cs typeface="SimSun"/>
              </a:rPr>
              <a:t>选择</a:t>
            </a:r>
            <a:r>
              <a:rPr sz="1300" spc="-5" dirty="0">
                <a:latin typeface="Arial"/>
                <a:cs typeface="Arial"/>
              </a:rPr>
              <a:t>PCI-e</a:t>
            </a:r>
            <a:r>
              <a:rPr sz="1300" dirty="0">
                <a:latin typeface="SimSun"/>
                <a:cs typeface="SimSun"/>
              </a:rPr>
              <a:t>作为存储设</a:t>
            </a:r>
            <a:r>
              <a:rPr sz="1300" spc="-5" dirty="0">
                <a:latin typeface="SimSun"/>
                <a:cs typeface="SimSun"/>
              </a:rPr>
              <a:t>备</a:t>
            </a:r>
            <a:endParaRPr sz="1300">
              <a:latin typeface="SimSun"/>
              <a:cs typeface="SimSun"/>
            </a:endParaRPr>
          </a:p>
          <a:p>
            <a:pPr marL="755650" lvl="1" indent="-285750">
              <a:lnSpc>
                <a:spcPts val="1555"/>
              </a:lnSpc>
              <a:buChar char="–"/>
              <a:tabLst>
                <a:tab pos="755015" algn="l"/>
                <a:tab pos="755650" algn="l"/>
              </a:tabLst>
            </a:pPr>
            <a:r>
              <a:rPr sz="1300" spc="-5" dirty="0">
                <a:latin typeface="Arial"/>
                <a:cs typeface="Arial"/>
              </a:rPr>
              <a:t>RAID</a:t>
            </a:r>
            <a:r>
              <a:rPr sz="1300" dirty="0">
                <a:latin typeface="SimSun"/>
                <a:cs typeface="SimSun"/>
              </a:rPr>
              <a:t>卡电池策略调</a:t>
            </a:r>
            <a:r>
              <a:rPr sz="1300" spc="-5" dirty="0">
                <a:latin typeface="SimSun"/>
                <a:cs typeface="SimSun"/>
              </a:rPr>
              <a:t>整</a:t>
            </a:r>
            <a:endParaRPr sz="1300">
              <a:latin typeface="SimSun"/>
              <a:cs typeface="SimSun"/>
            </a:endParaRPr>
          </a:p>
          <a:p>
            <a:pPr marL="755650" lvl="1" indent="-285750">
              <a:lnSpc>
                <a:spcPts val="1550"/>
              </a:lnSpc>
              <a:buFont typeface="Arial"/>
              <a:buChar char="–"/>
              <a:tabLst>
                <a:tab pos="755015" algn="l"/>
                <a:tab pos="755650" algn="l"/>
              </a:tabLst>
            </a:pPr>
            <a:r>
              <a:rPr sz="1300" dirty="0">
                <a:latin typeface="SimSun"/>
                <a:cs typeface="SimSun"/>
              </a:rPr>
              <a:t>维护窗口较小则选择</a:t>
            </a:r>
            <a:r>
              <a:rPr sz="1300" spc="-5" dirty="0">
                <a:latin typeface="Arial"/>
                <a:cs typeface="Arial"/>
              </a:rPr>
              <a:t>1000Gbps</a:t>
            </a:r>
            <a:r>
              <a:rPr sz="1300" dirty="0">
                <a:latin typeface="SimSun"/>
                <a:cs typeface="SimSun"/>
              </a:rPr>
              <a:t>网</a:t>
            </a:r>
            <a:r>
              <a:rPr sz="1300" spc="-5" dirty="0">
                <a:latin typeface="SimSun"/>
                <a:cs typeface="SimSun"/>
              </a:rPr>
              <a:t>卡</a:t>
            </a:r>
            <a:endParaRPr sz="1300">
              <a:latin typeface="SimSun"/>
              <a:cs typeface="SimSun"/>
            </a:endParaRPr>
          </a:p>
          <a:p>
            <a:pPr marL="355600" indent="-342900">
              <a:lnSpc>
                <a:spcPts val="1795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1500" dirty="0">
                <a:latin typeface="SimSun"/>
                <a:cs typeface="SimSun"/>
              </a:rPr>
              <a:t>内存</a:t>
            </a:r>
            <a:endParaRPr sz="1500">
              <a:latin typeface="SimSun"/>
              <a:cs typeface="SimSun"/>
            </a:endParaRPr>
          </a:p>
          <a:p>
            <a:pPr marL="755650" lvl="1" indent="-285750">
              <a:lnSpc>
                <a:spcPts val="1555"/>
              </a:lnSpc>
              <a:spcBef>
                <a:spcPts val="5"/>
              </a:spcBef>
              <a:buFont typeface="Arial"/>
              <a:buChar char="–"/>
              <a:tabLst>
                <a:tab pos="755015" algn="l"/>
                <a:tab pos="755650" algn="l"/>
              </a:tabLst>
            </a:pPr>
            <a:r>
              <a:rPr sz="1300" dirty="0">
                <a:latin typeface="SimSun"/>
                <a:cs typeface="SimSun"/>
              </a:rPr>
              <a:t>关闭</a:t>
            </a:r>
            <a:r>
              <a:rPr sz="1300" spc="-5" dirty="0">
                <a:latin typeface="Arial"/>
                <a:cs typeface="Arial"/>
              </a:rPr>
              <a:t>NUMA</a:t>
            </a:r>
            <a:endParaRPr sz="1300">
              <a:latin typeface="Arial"/>
              <a:cs typeface="Arial"/>
            </a:endParaRPr>
          </a:p>
          <a:p>
            <a:pPr marL="355600" indent="-342900">
              <a:lnSpc>
                <a:spcPts val="1795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1500" dirty="0">
                <a:latin typeface="SimSun"/>
                <a:cs typeface="SimSun"/>
              </a:rPr>
              <a:t>系统性能</a:t>
            </a:r>
            <a:endParaRPr sz="1500">
              <a:latin typeface="SimSun"/>
              <a:cs typeface="SimSun"/>
            </a:endParaRPr>
          </a:p>
          <a:p>
            <a:pPr marL="755650" lvl="1" indent="-285750">
              <a:lnSpc>
                <a:spcPts val="1555"/>
              </a:lnSpc>
              <a:spcBef>
                <a:spcPts val="5"/>
              </a:spcBef>
              <a:buChar char="–"/>
              <a:tabLst>
                <a:tab pos="755015" algn="l"/>
                <a:tab pos="755650" algn="l"/>
              </a:tabLst>
            </a:pPr>
            <a:r>
              <a:rPr sz="1300" spc="-5" dirty="0">
                <a:latin typeface="Arial"/>
                <a:cs typeface="Arial"/>
              </a:rPr>
              <a:t>I/O</a:t>
            </a:r>
            <a:r>
              <a:rPr sz="1300" dirty="0">
                <a:latin typeface="SimSun"/>
                <a:cs typeface="SimSun"/>
              </a:rPr>
              <a:t>调度算法的选</a:t>
            </a:r>
            <a:r>
              <a:rPr sz="1300" spc="-5" dirty="0">
                <a:latin typeface="SimSun"/>
                <a:cs typeface="SimSun"/>
              </a:rPr>
              <a:t>择</a:t>
            </a:r>
            <a:endParaRPr sz="1300">
              <a:latin typeface="SimSun"/>
              <a:cs typeface="SimSun"/>
            </a:endParaRPr>
          </a:p>
          <a:p>
            <a:pPr marL="1155700" lvl="2" indent="-228600">
              <a:lnSpc>
                <a:spcPts val="1310"/>
              </a:lnSpc>
              <a:buFont typeface="Arial"/>
              <a:buChar char="•"/>
              <a:tabLst>
                <a:tab pos="1155065" algn="l"/>
                <a:tab pos="1155700" algn="l"/>
              </a:tabLst>
            </a:pPr>
            <a:r>
              <a:rPr sz="1100" dirty="0">
                <a:latin typeface="SimSun"/>
                <a:cs typeface="SimSun"/>
              </a:rPr>
              <a:t>对</a:t>
            </a:r>
            <a:r>
              <a:rPr sz="1100" spc="-5" dirty="0">
                <a:latin typeface="Arial"/>
                <a:cs typeface="Arial"/>
              </a:rPr>
              <a:t>PCI-e</a:t>
            </a:r>
            <a:r>
              <a:rPr sz="1100" dirty="0">
                <a:latin typeface="SimSun"/>
                <a:cs typeface="SimSun"/>
              </a:rPr>
              <a:t>的性能影响较小，可以不调</a:t>
            </a:r>
            <a:r>
              <a:rPr sz="1100" spc="5" dirty="0">
                <a:latin typeface="SimSun"/>
                <a:cs typeface="SimSun"/>
              </a:rPr>
              <a:t>整</a:t>
            </a:r>
            <a:endParaRPr sz="1100">
              <a:latin typeface="SimSun"/>
              <a:cs typeface="SimSun"/>
            </a:endParaRPr>
          </a:p>
          <a:p>
            <a:pPr marL="755650" lvl="1" indent="-285750">
              <a:lnSpc>
                <a:spcPts val="1555"/>
              </a:lnSpc>
              <a:buFont typeface="Arial"/>
              <a:buChar char="–"/>
              <a:tabLst>
                <a:tab pos="755015" algn="l"/>
                <a:tab pos="755650" algn="l"/>
              </a:tabLst>
            </a:pPr>
            <a:r>
              <a:rPr sz="1300" dirty="0">
                <a:latin typeface="SimSun"/>
                <a:cs typeface="SimSun"/>
              </a:rPr>
              <a:t>资源限</a:t>
            </a:r>
            <a:r>
              <a:rPr sz="1300" spc="-5" dirty="0">
                <a:latin typeface="SimSun"/>
                <a:cs typeface="SimSun"/>
              </a:rPr>
              <a:t>制</a:t>
            </a:r>
            <a:endParaRPr sz="1300">
              <a:latin typeface="SimSun"/>
              <a:cs typeface="SimSun"/>
            </a:endParaRPr>
          </a:p>
          <a:p>
            <a:pPr marL="1155700" lvl="2" indent="-228600">
              <a:lnSpc>
                <a:spcPts val="1315"/>
              </a:lnSpc>
              <a:buChar char="•"/>
              <a:tabLst>
                <a:tab pos="1155065" algn="l"/>
                <a:tab pos="1155700" algn="l"/>
              </a:tabLst>
            </a:pPr>
            <a:r>
              <a:rPr sz="1100" spc="-5" dirty="0">
                <a:latin typeface="Arial"/>
                <a:cs typeface="Arial"/>
              </a:rPr>
              <a:t>PAM</a:t>
            </a:r>
            <a:r>
              <a:rPr sz="1100" dirty="0">
                <a:latin typeface="SimSun"/>
                <a:cs typeface="SimSun"/>
              </a:rPr>
              <a:t>模块资源闲</a:t>
            </a:r>
            <a:r>
              <a:rPr sz="1100" spc="5" dirty="0">
                <a:latin typeface="SimSun"/>
                <a:cs typeface="SimSun"/>
              </a:rPr>
              <a:t>置</a:t>
            </a:r>
            <a:endParaRPr sz="1100">
              <a:latin typeface="SimSun"/>
              <a:cs typeface="SimSun"/>
            </a:endParaRPr>
          </a:p>
          <a:p>
            <a:pPr marL="1155700" lvl="2" indent="-228600">
              <a:lnSpc>
                <a:spcPts val="1315"/>
              </a:lnSpc>
              <a:buChar char="•"/>
              <a:tabLst>
                <a:tab pos="1155065" algn="l"/>
                <a:tab pos="1155700" algn="l"/>
              </a:tabLst>
            </a:pPr>
            <a:r>
              <a:rPr sz="1100" spc="-5" dirty="0">
                <a:latin typeface="Arial"/>
                <a:cs typeface="Arial"/>
              </a:rPr>
              <a:t>CPU</a:t>
            </a:r>
            <a:r>
              <a:rPr sz="1100" dirty="0">
                <a:latin typeface="SimSun"/>
                <a:cs typeface="SimSun"/>
              </a:rPr>
              <a:t>限</a:t>
            </a:r>
            <a:r>
              <a:rPr sz="1100" spc="5" dirty="0">
                <a:latin typeface="SimSun"/>
                <a:cs typeface="SimSun"/>
              </a:rPr>
              <a:t>制</a:t>
            </a:r>
            <a:endParaRPr sz="1100">
              <a:latin typeface="SimSun"/>
              <a:cs typeface="SimSun"/>
            </a:endParaRPr>
          </a:p>
          <a:p>
            <a:pPr marL="1155700" lvl="2" indent="-228600">
              <a:lnSpc>
                <a:spcPts val="1315"/>
              </a:lnSpc>
              <a:buFont typeface="Arial"/>
              <a:buChar char="•"/>
              <a:tabLst>
                <a:tab pos="1155065" algn="l"/>
                <a:tab pos="1155700" algn="l"/>
              </a:tabLst>
            </a:pPr>
            <a:r>
              <a:rPr sz="1100" dirty="0">
                <a:latin typeface="SimSun"/>
                <a:cs typeface="SimSun"/>
              </a:rPr>
              <a:t>最大进程数限</a:t>
            </a:r>
            <a:r>
              <a:rPr sz="1100" spc="5" dirty="0">
                <a:latin typeface="SimSun"/>
                <a:cs typeface="SimSun"/>
              </a:rPr>
              <a:t>制</a:t>
            </a:r>
            <a:endParaRPr sz="1100">
              <a:latin typeface="SimSun"/>
              <a:cs typeface="SimSun"/>
            </a:endParaRPr>
          </a:p>
          <a:p>
            <a:pPr marL="755650" lvl="1" indent="-285750">
              <a:lnSpc>
                <a:spcPts val="1555"/>
              </a:lnSpc>
              <a:buFont typeface="Arial"/>
              <a:buChar char="–"/>
              <a:tabLst>
                <a:tab pos="755015" algn="l"/>
                <a:tab pos="755650" algn="l"/>
              </a:tabLst>
            </a:pPr>
            <a:r>
              <a:rPr sz="1300" dirty="0">
                <a:latin typeface="SimSun"/>
                <a:cs typeface="SimSun"/>
              </a:rPr>
              <a:t>老旧版本</a:t>
            </a:r>
            <a:r>
              <a:rPr sz="1300" spc="-5" dirty="0">
                <a:latin typeface="Arial"/>
                <a:cs typeface="Arial"/>
              </a:rPr>
              <a:t>PG</a:t>
            </a:r>
            <a:r>
              <a:rPr sz="1300" dirty="0">
                <a:latin typeface="SimSun"/>
                <a:cs typeface="SimSun"/>
              </a:rPr>
              <a:t>所依赖的</a:t>
            </a:r>
            <a:r>
              <a:rPr sz="1300" spc="-5" dirty="0">
                <a:latin typeface="Arial"/>
                <a:cs typeface="Arial"/>
              </a:rPr>
              <a:t>System</a:t>
            </a:r>
            <a:r>
              <a:rPr sz="1300" spc="-30" dirty="0">
                <a:latin typeface="Arial"/>
                <a:cs typeface="Arial"/>
              </a:rPr>
              <a:t> </a:t>
            </a:r>
            <a:r>
              <a:rPr sz="1300" spc="-5" dirty="0">
                <a:latin typeface="Arial"/>
                <a:cs typeface="Arial"/>
              </a:rPr>
              <a:t>V</a:t>
            </a:r>
            <a:r>
              <a:rPr sz="1300" spc="-30" dirty="0">
                <a:latin typeface="Arial"/>
                <a:cs typeface="Arial"/>
              </a:rPr>
              <a:t> </a:t>
            </a:r>
            <a:r>
              <a:rPr sz="1300" spc="-5" dirty="0">
                <a:latin typeface="Arial"/>
                <a:cs typeface="Arial"/>
              </a:rPr>
              <a:t>IPC</a:t>
            </a:r>
            <a:r>
              <a:rPr sz="1300" dirty="0">
                <a:latin typeface="SimSun"/>
                <a:cs typeface="SimSun"/>
              </a:rPr>
              <a:t>资源限</a:t>
            </a:r>
            <a:r>
              <a:rPr sz="1300" spc="-5" dirty="0">
                <a:latin typeface="SimSun"/>
                <a:cs typeface="SimSun"/>
              </a:rPr>
              <a:t>制</a:t>
            </a:r>
            <a:endParaRPr sz="1300">
              <a:latin typeface="SimSun"/>
              <a:cs typeface="SimSun"/>
            </a:endParaRPr>
          </a:p>
          <a:p>
            <a:pPr marL="1155700" lvl="2" indent="-228600">
              <a:lnSpc>
                <a:spcPts val="1310"/>
              </a:lnSpc>
              <a:buFont typeface="Arial"/>
              <a:buChar char="•"/>
              <a:tabLst>
                <a:tab pos="1155065" algn="l"/>
                <a:tab pos="1155700" algn="l"/>
              </a:tabLst>
            </a:pPr>
            <a:r>
              <a:rPr sz="1100" dirty="0">
                <a:latin typeface="SimSun"/>
                <a:cs typeface="SimSun"/>
              </a:rPr>
              <a:t>信号</a:t>
            </a:r>
            <a:r>
              <a:rPr sz="1100" spc="5" dirty="0">
                <a:latin typeface="SimSun"/>
                <a:cs typeface="SimSun"/>
              </a:rPr>
              <a:t>量</a:t>
            </a:r>
            <a:endParaRPr sz="1100">
              <a:latin typeface="SimSun"/>
              <a:cs typeface="SimSun"/>
            </a:endParaRPr>
          </a:p>
          <a:p>
            <a:pPr marL="355600" indent="-342900">
              <a:lnSpc>
                <a:spcPts val="1795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1500" dirty="0">
                <a:latin typeface="SimSun"/>
                <a:cs typeface="SimSun"/>
              </a:rPr>
              <a:t>数据库优化</a:t>
            </a:r>
            <a:endParaRPr sz="1500">
              <a:latin typeface="SimSun"/>
              <a:cs typeface="SimSun"/>
            </a:endParaRPr>
          </a:p>
          <a:p>
            <a:pPr marL="755650" lvl="1" indent="-285750">
              <a:lnSpc>
                <a:spcPts val="1560"/>
              </a:lnSpc>
              <a:buFont typeface="Arial"/>
              <a:buChar char="–"/>
              <a:tabLst>
                <a:tab pos="755015" algn="l"/>
                <a:tab pos="755650" algn="l"/>
              </a:tabLst>
            </a:pPr>
            <a:r>
              <a:rPr sz="1300" dirty="0">
                <a:latin typeface="SimSun"/>
                <a:cs typeface="SimSun"/>
              </a:rPr>
              <a:t>调优依</a:t>
            </a:r>
            <a:r>
              <a:rPr sz="1300" spc="-5" dirty="0">
                <a:latin typeface="SimSun"/>
                <a:cs typeface="SimSun"/>
              </a:rPr>
              <a:t>据</a:t>
            </a:r>
            <a:endParaRPr sz="1300">
              <a:latin typeface="SimSun"/>
              <a:cs typeface="SimSun"/>
            </a:endParaRPr>
          </a:p>
          <a:p>
            <a:pPr marL="1155700" lvl="2" indent="-228600">
              <a:lnSpc>
                <a:spcPts val="1315"/>
              </a:lnSpc>
              <a:buFont typeface="Arial"/>
              <a:buChar char="•"/>
              <a:tabLst>
                <a:tab pos="1155065" algn="l"/>
                <a:tab pos="1155700" algn="l"/>
              </a:tabLst>
            </a:pPr>
            <a:r>
              <a:rPr sz="1100" dirty="0">
                <a:latin typeface="SimSun"/>
                <a:cs typeface="SimSun"/>
              </a:rPr>
              <a:t>操作系统性能工</a:t>
            </a:r>
            <a:r>
              <a:rPr sz="1100" spc="5" dirty="0">
                <a:latin typeface="SimSun"/>
                <a:cs typeface="SimSun"/>
              </a:rPr>
              <a:t>具</a:t>
            </a:r>
            <a:endParaRPr sz="1100">
              <a:latin typeface="SimSun"/>
              <a:cs typeface="SimSun"/>
            </a:endParaRPr>
          </a:p>
          <a:p>
            <a:pPr marL="1155700" lvl="2" indent="-228600">
              <a:lnSpc>
                <a:spcPts val="1315"/>
              </a:lnSpc>
              <a:buChar char="•"/>
              <a:tabLst>
                <a:tab pos="1155065" algn="l"/>
                <a:tab pos="1155700" algn="l"/>
              </a:tabLst>
            </a:pPr>
            <a:r>
              <a:rPr sz="1100" spc="-5" dirty="0">
                <a:latin typeface="Arial"/>
                <a:cs typeface="Arial"/>
              </a:rPr>
              <a:t>PostgreSQL</a:t>
            </a:r>
            <a:r>
              <a:rPr sz="1100" dirty="0">
                <a:latin typeface="SimSun"/>
                <a:cs typeface="SimSun"/>
              </a:rPr>
              <a:t>数据库系统视</a:t>
            </a:r>
            <a:r>
              <a:rPr sz="1100" spc="5" dirty="0">
                <a:latin typeface="SimSun"/>
                <a:cs typeface="SimSun"/>
              </a:rPr>
              <a:t>图</a:t>
            </a:r>
            <a:endParaRPr sz="1100">
              <a:latin typeface="SimSun"/>
              <a:cs typeface="SimSun"/>
            </a:endParaRPr>
          </a:p>
          <a:p>
            <a:pPr marL="1155700" lvl="2" indent="-228600">
              <a:lnSpc>
                <a:spcPts val="1315"/>
              </a:lnSpc>
              <a:buFont typeface="Arial"/>
              <a:buChar char="•"/>
              <a:tabLst>
                <a:tab pos="1155065" algn="l"/>
                <a:tab pos="1155700" algn="l"/>
              </a:tabLst>
            </a:pPr>
            <a:r>
              <a:rPr sz="1100" dirty="0">
                <a:latin typeface="SimSun"/>
                <a:cs typeface="SimSun"/>
              </a:rPr>
              <a:t>历</a:t>
            </a:r>
            <a:r>
              <a:rPr sz="1100" spc="5" dirty="0">
                <a:latin typeface="SimSun"/>
                <a:cs typeface="SimSun"/>
              </a:rPr>
              <a:t>史</a:t>
            </a:r>
            <a:endParaRPr sz="1100">
              <a:latin typeface="SimSun"/>
              <a:cs typeface="SimSun"/>
            </a:endParaRPr>
          </a:p>
          <a:p>
            <a:pPr marL="755650" lvl="1" indent="-285750">
              <a:lnSpc>
                <a:spcPts val="1555"/>
              </a:lnSpc>
              <a:buFont typeface="Arial"/>
              <a:buChar char="–"/>
              <a:tabLst>
                <a:tab pos="755015" algn="l"/>
                <a:tab pos="755650" algn="l"/>
              </a:tabLst>
            </a:pPr>
            <a:r>
              <a:rPr sz="1300" dirty="0">
                <a:latin typeface="SimSun"/>
                <a:cs typeface="SimSun"/>
              </a:rPr>
              <a:t>查询计</a:t>
            </a:r>
            <a:r>
              <a:rPr sz="1300" spc="-5" dirty="0">
                <a:latin typeface="SimSun"/>
                <a:cs typeface="SimSun"/>
              </a:rPr>
              <a:t>划</a:t>
            </a:r>
            <a:endParaRPr sz="1300">
              <a:latin typeface="SimSun"/>
              <a:cs typeface="SimSun"/>
            </a:endParaRPr>
          </a:p>
          <a:p>
            <a:pPr marL="755650" lvl="1" indent="-285750">
              <a:lnSpc>
                <a:spcPts val="1555"/>
              </a:lnSpc>
              <a:buFont typeface="Arial"/>
              <a:buChar char="–"/>
              <a:tabLst>
                <a:tab pos="755015" algn="l"/>
                <a:tab pos="755650" algn="l"/>
              </a:tabLst>
            </a:pPr>
            <a:r>
              <a:rPr sz="1300" dirty="0">
                <a:latin typeface="SimSun"/>
                <a:cs typeface="SimSun"/>
              </a:rPr>
              <a:t>索</a:t>
            </a:r>
            <a:r>
              <a:rPr lang="zh-CN" altLang="en-US" sz="1300" dirty="0">
                <a:latin typeface="SimSun"/>
                <a:cs typeface="SimSun"/>
              </a:rPr>
              <a:t>引</a:t>
            </a:r>
            <a:endParaRPr sz="1300">
              <a:latin typeface="SimSun"/>
              <a:cs typeface="SimSu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050023" y="336346"/>
            <a:ext cx="1943100" cy="14271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1332</TotalTime>
  <Words>286</Words>
  <Application>Microsoft Macintosh PowerPoint</Application>
  <PresentationFormat>On-screen Show (4:3)</PresentationFormat>
  <Paragraphs>124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Calibri</vt:lpstr>
      <vt:lpstr>DengXian</vt:lpstr>
      <vt:lpstr>SimSun</vt:lpstr>
      <vt:lpstr>宋体</vt:lpstr>
      <vt:lpstr>新細明體</vt:lpstr>
      <vt:lpstr>Arial</vt:lpstr>
      <vt:lpstr>Times New Roman</vt:lpstr>
      <vt:lpstr>Office Theme</vt:lpstr>
      <vt:lpstr>PowerPoint Presentation</vt:lpstr>
      <vt:lpstr>个人简介</vt:lpstr>
      <vt:lpstr>探探：左划无爱，右划喜欢</vt:lpstr>
      <vt:lpstr>数据分布</vt:lpstr>
      <vt:lpstr>简单架构</vt:lpstr>
      <vt:lpstr>连接池</vt:lpstr>
      <vt:lpstr>应用特点和遇到的问题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Thanks!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Microsoft Office User</cp:lastModifiedBy>
  <cp:revision>56</cp:revision>
  <dcterms:created xsi:type="dcterms:W3CDTF">2019-11-15T03:48:06Z</dcterms:created>
  <dcterms:modified xsi:type="dcterms:W3CDTF">2019-11-16T02:14:36Z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2016-11-09T00:00:00Z</vt:filetime>
  </property>
  <property fmtid="{D5CDD505-2E9C-101B-9397-08002B2CF9AE}" pid="3" name="LastSaved">
    <vt:filetime>2019-11-15T00:00:00Z</vt:filetime>
  </property>
</Properties>
</file>